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996" r:id="rId1"/>
  </p:sldMasterIdLst>
  <p:notesMasterIdLst>
    <p:notesMasterId r:id="rId17"/>
  </p:notesMasterIdLst>
  <p:handoutMasterIdLst>
    <p:handoutMasterId r:id="rId18"/>
  </p:handoutMasterIdLst>
  <p:sldIdLst>
    <p:sldId id="256" r:id="rId2"/>
    <p:sldId id="397" r:id="rId3"/>
    <p:sldId id="358" r:id="rId4"/>
    <p:sldId id="389" r:id="rId5"/>
    <p:sldId id="390" r:id="rId6"/>
    <p:sldId id="398" r:id="rId7"/>
    <p:sldId id="399" r:id="rId8"/>
    <p:sldId id="391" r:id="rId9"/>
    <p:sldId id="392" r:id="rId10"/>
    <p:sldId id="374" r:id="rId11"/>
    <p:sldId id="375" r:id="rId12"/>
    <p:sldId id="393" r:id="rId13"/>
    <p:sldId id="394" r:id="rId14"/>
    <p:sldId id="400" r:id="rId15"/>
    <p:sldId id="401" r:id="rId16"/>
  </p:sldIdLst>
  <p:sldSz cx="9144000" cy="6858000" type="screen4x3"/>
  <p:notesSz cx="6797675" cy="99266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umimoji="1" b="1" kern="1200" baseline="-250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b="1" kern="1200" baseline="-250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b="1" kern="1200" baseline="-250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b="1" kern="1200" baseline="-250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b="1" kern="1200" baseline="-250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b="1" kern="1200" baseline="-250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b="1" kern="1200" baseline="-250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b="1" kern="1200" baseline="-250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b="1" kern="1200" baseline="-250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FF00FF"/>
    <a:srgbClr val="0099FF"/>
    <a:srgbClr val="FFCCFF"/>
    <a:srgbClr val="FF99CC"/>
    <a:srgbClr val="FFFFCC"/>
    <a:srgbClr val="FFFF99"/>
    <a:srgbClr val="33CCFF"/>
    <a:srgbClr val="99FF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93" autoAdjust="0"/>
    <p:restoredTop sz="94655" autoAdjust="0"/>
  </p:normalViewPr>
  <p:slideViewPr>
    <p:cSldViewPr>
      <p:cViewPr>
        <p:scale>
          <a:sx n="100" d="100"/>
          <a:sy n="100" d="100"/>
        </p:scale>
        <p:origin x="-1219" y="254"/>
      </p:cViewPr>
      <p:guideLst>
        <p:guide orient="horz" pos="3475"/>
        <p:guide orient="horz" pos="1434"/>
        <p:guide orient="horz" pos="1842"/>
        <p:guide orient="horz" pos="2478"/>
        <p:guide orient="horz" pos="2795"/>
        <p:guide orient="horz" pos="709"/>
        <p:guide pos="2880"/>
        <p:guide pos="385"/>
        <p:guide pos="53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5" d="100"/>
          <a:sy n="75" d="100"/>
        </p:scale>
        <p:origin x="-3150" y="-7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135" cy="49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04" tIns="46551" rIns="93104" bIns="46551" numCol="1" anchor="t" anchorCtr="0" compatLnSpc="1">
            <a:prstTxWarp prst="textNoShape">
              <a:avLst/>
            </a:prstTxWarp>
          </a:bodyPr>
          <a:lstStyle>
            <a:lvl1pPr algn="l" defTabSz="930652">
              <a:defRPr sz="1200" b="0" baseline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955" y="0"/>
            <a:ext cx="2946135" cy="49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04" tIns="46551" rIns="93104" bIns="46551" numCol="1" anchor="t" anchorCtr="0" compatLnSpc="1">
            <a:prstTxWarp prst="textNoShape">
              <a:avLst/>
            </a:prstTxWarp>
          </a:bodyPr>
          <a:lstStyle>
            <a:lvl1pPr algn="r" defTabSz="930652">
              <a:defRPr sz="1200" b="0" baseline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800"/>
            <a:ext cx="2946135" cy="496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04" tIns="46551" rIns="93104" bIns="46551" numCol="1" anchor="b" anchorCtr="0" compatLnSpc="1">
            <a:prstTxWarp prst="textNoShape">
              <a:avLst/>
            </a:prstTxWarp>
          </a:bodyPr>
          <a:lstStyle>
            <a:lvl1pPr algn="l" defTabSz="930652">
              <a:defRPr sz="1200" b="0" baseline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955" y="9428800"/>
            <a:ext cx="2946135" cy="496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04" tIns="46551" rIns="93104" bIns="46551" numCol="1" anchor="b" anchorCtr="0" compatLnSpc="1">
            <a:prstTxWarp prst="textNoShape">
              <a:avLst/>
            </a:prstTxWarp>
          </a:bodyPr>
          <a:lstStyle>
            <a:lvl1pPr algn="r" defTabSz="930652">
              <a:defRPr sz="1200" b="0" baseline="0">
                <a:latin typeface="Times New Roman" pitchFamily="18" charset="0"/>
              </a:defRPr>
            </a:lvl1pPr>
          </a:lstStyle>
          <a:p>
            <a:pPr>
              <a:defRPr/>
            </a:pPr>
            <a:fld id="{CD15609C-3153-4E39-AB87-535A3039489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973041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135" cy="49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04" tIns="46551" rIns="93104" bIns="46551" numCol="1" anchor="t" anchorCtr="0" compatLnSpc="1">
            <a:prstTxWarp prst="textNoShape">
              <a:avLst/>
            </a:prstTxWarp>
          </a:bodyPr>
          <a:lstStyle>
            <a:lvl1pPr algn="l" defTabSz="930652">
              <a:defRPr sz="1200" b="0" baseline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955" y="0"/>
            <a:ext cx="2946135" cy="49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04" tIns="46551" rIns="93104" bIns="46551" numCol="1" anchor="t" anchorCtr="0" compatLnSpc="1">
            <a:prstTxWarp prst="textNoShape">
              <a:avLst/>
            </a:prstTxWarp>
          </a:bodyPr>
          <a:lstStyle>
            <a:lvl1pPr algn="r" defTabSz="930652">
              <a:defRPr sz="1200" b="0" baseline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2950"/>
            <a:ext cx="4967287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40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44" y="4715193"/>
            <a:ext cx="5437188" cy="4467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04" tIns="46551" rIns="93104" bIns="465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3840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800"/>
            <a:ext cx="2946135" cy="496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04" tIns="46551" rIns="93104" bIns="46551" numCol="1" anchor="b" anchorCtr="0" compatLnSpc="1">
            <a:prstTxWarp prst="textNoShape">
              <a:avLst/>
            </a:prstTxWarp>
          </a:bodyPr>
          <a:lstStyle>
            <a:lvl1pPr algn="l" defTabSz="930652">
              <a:defRPr sz="1200" b="0" baseline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3840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955" y="9428800"/>
            <a:ext cx="2946135" cy="496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04" tIns="46551" rIns="93104" bIns="46551" numCol="1" anchor="b" anchorCtr="0" compatLnSpc="1">
            <a:prstTxWarp prst="textNoShape">
              <a:avLst/>
            </a:prstTxWarp>
          </a:bodyPr>
          <a:lstStyle>
            <a:lvl1pPr algn="r" defTabSz="930652">
              <a:defRPr sz="1200" b="0" baseline="0">
                <a:latin typeface="Times New Roman" pitchFamily="18" charset="0"/>
              </a:defRPr>
            </a:lvl1pPr>
          </a:lstStyle>
          <a:p>
            <a:pPr>
              <a:defRPr/>
            </a:pPr>
            <a:fld id="{DD1DD5CE-F92C-4069-88EC-99A11767EF6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91828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652" eaLnBrk="0" hangingPunct="0"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1984" indent="-285379" defTabSz="930652" eaLnBrk="0" hangingPunct="0"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1514" indent="-228303" defTabSz="930652" eaLnBrk="0" hangingPunct="0"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598120" indent="-228303" defTabSz="930652" eaLnBrk="0" hangingPunct="0"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4725" indent="-228303" defTabSz="930652" eaLnBrk="0" hangingPunct="0"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1331" indent="-228303" algn="ctr" defTabSz="930652" eaLnBrk="0" fontAlgn="base" hangingPunct="0">
              <a:spcBef>
                <a:spcPct val="0"/>
              </a:spcBef>
              <a:spcAft>
                <a:spcPct val="0"/>
              </a:spcAft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67937" indent="-228303" algn="ctr" defTabSz="930652" eaLnBrk="0" fontAlgn="base" hangingPunct="0">
              <a:spcBef>
                <a:spcPct val="0"/>
              </a:spcBef>
              <a:spcAft>
                <a:spcPct val="0"/>
              </a:spcAft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4542" indent="-228303" algn="ctr" defTabSz="930652" eaLnBrk="0" fontAlgn="base" hangingPunct="0">
              <a:spcBef>
                <a:spcPct val="0"/>
              </a:spcBef>
              <a:spcAft>
                <a:spcPct val="0"/>
              </a:spcAft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1148" indent="-228303" algn="ctr" defTabSz="930652" eaLnBrk="0" fontAlgn="base" hangingPunct="0">
              <a:spcBef>
                <a:spcPct val="0"/>
              </a:spcBef>
              <a:spcAft>
                <a:spcPct val="0"/>
              </a:spcAft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09DB7B79-25D5-4368-A8A4-C58F6A9F1C7C}" type="slidenum">
              <a:rPr lang="ja-JP" altLang="en-US" b="0" baseline="0" smtClean="0">
                <a:latin typeface="Times New Roman" pitchFamily="18" charset="0"/>
              </a:rPr>
              <a:pPr eaLnBrk="1" hangingPunct="1"/>
              <a:t>0</a:t>
            </a:fld>
            <a:endParaRPr lang="en-US" altLang="ja-JP" b="0" baseline="0" dirty="0" smtClean="0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ノート プレースホルダー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1DD5CE-F92C-4069-88EC-99A11767EF60}" type="slidenum">
              <a:rPr lang="ja-JP" altLang="en-US" smtClean="0"/>
              <a:pPr>
                <a:defRPr/>
              </a:pPr>
              <a:t>9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49779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1DD5CE-F92C-4069-88EC-99A11767EF60}" type="slidenum">
              <a:rPr lang="ja-JP" altLang="en-US" smtClean="0"/>
              <a:pPr>
                <a:defRPr/>
              </a:pPr>
              <a:t>10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320719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1DD5CE-F92C-4069-88EC-99A11767EF60}" type="slidenum">
              <a:rPr lang="ja-JP" altLang="en-US" smtClean="0"/>
              <a:pPr>
                <a:defRPr/>
              </a:pPr>
              <a:t>11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66580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1DD5CE-F92C-4069-88EC-99A11767EF60}" type="slidenum">
              <a:rPr lang="ja-JP" altLang="en-US" smtClean="0"/>
              <a:pPr>
                <a:defRPr/>
              </a:pPr>
              <a:t>12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061410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1DD5CE-F92C-4069-88EC-99A11767EF60}" type="slidenum">
              <a:rPr lang="ja-JP" altLang="en-US" smtClean="0"/>
              <a:pPr>
                <a:defRPr/>
              </a:pPr>
              <a:t>13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506790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1DD5CE-F92C-4069-88EC-99A11767EF60}" type="slidenum">
              <a:rPr lang="ja-JP" altLang="en-US" smtClean="0"/>
              <a:pPr>
                <a:defRPr/>
              </a:pPr>
              <a:t>14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99593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1DD5CE-F92C-4069-88EC-99A11767EF60}" type="slidenum">
              <a:rPr lang="ja-JP" altLang="en-US" smtClean="0"/>
              <a:pPr>
                <a:defRPr/>
              </a:pPr>
              <a:t>1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10923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1DD5CE-F92C-4069-88EC-99A11767EF60}" type="slidenum">
              <a:rPr lang="ja-JP" altLang="en-US" smtClean="0"/>
              <a:pPr>
                <a:defRPr/>
              </a:pPr>
              <a:t>2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49779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1DD5CE-F92C-4069-88EC-99A11767EF60}" type="slidenum">
              <a:rPr lang="ja-JP" altLang="en-US" smtClean="0"/>
              <a:pPr>
                <a:defRPr/>
              </a:pPr>
              <a:t>3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25019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1DD5CE-F92C-4069-88EC-99A11767EF60}" type="slidenum">
              <a:rPr lang="ja-JP" altLang="en-US" smtClean="0"/>
              <a:pPr>
                <a:defRPr/>
              </a:pPr>
              <a:t>4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09671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1DD5CE-F92C-4069-88EC-99A11767EF60}" type="slidenum">
              <a:rPr lang="ja-JP" altLang="en-US" smtClean="0"/>
              <a:pPr>
                <a:defRPr/>
              </a:pPr>
              <a:t>5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45030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1DD5CE-F92C-4069-88EC-99A11767EF60}" type="slidenum">
              <a:rPr lang="ja-JP" altLang="en-US" smtClean="0"/>
              <a:pPr>
                <a:defRPr/>
              </a:pPr>
              <a:t>6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03080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1DD5CE-F92C-4069-88EC-99A11767EF60}" type="slidenum">
              <a:rPr lang="ja-JP" altLang="en-US" smtClean="0"/>
              <a:pPr>
                <a:defRPr/>
              </a:pPr>
              <a:t>7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61546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1DD5CE-F92C-4069-88EC-99A11767EF60}" type="slidenum">
              <a:rPr lang="ja-JP" altLang="en-US" smtClean="0"/>
              <a:pPr>
                <a:defRPr/>
              </a:pPr>
              <a:t>8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51523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7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908050"/>
            <a:ext cx="5156200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7532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4DF0C-6083-47AC-94B8-391BF2FF356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71879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A79BC-68B1-434B-92FA-858DB9B7FFF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34502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7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1123950"/>
            <a:ext cx="5156200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9D8D1-61E0-4B40-A2B4-C5793746DD2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07530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F050C-D745-454D-94B1-D361C4C636B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12571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B22DD-EE07-4066-8307-CB5A9C6E163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86908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AF5B9-0725-4BB6-AD94-02164F79D0C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69164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7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1098550"/>
            <a:ext cx="5156200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2514F-A511-43A6-9DE7-CDFCEC966E2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45302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7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475" y="1098550"/>
            <a:ext cx="5156200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AE25E-0912-45B0-99F5-05B4DB428A7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41178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8518B-32E3-4CFA-BC9B-F52E87B23D7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69250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608B7-5BDE-4D4E-994E-38A0081DABA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24462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592138" y="908050"/>
            <a:ext cx="7958137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1998573 h 1000"/>
              <a:gd name="T6" fmla="*/ 0 w 1000"/>
              <a:gd name="T7" fmla="*/ 11998573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FF00FF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ja-JP" altLang="en-US" dirty="0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609600" y="6453188"/>
            <a:ext cx="7924800" cy="0"/>
          </a:xfrm>
          <a:prstGeom prst="line">
            <a:avLst/>
          </a:prstGeom>
          <a:noFill/>
          <a:ln w="31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38196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81763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 b="0" baseline="0"/>
            </a:lvl1pPr>
          </a:lstStyle>
          <a:p>
            <a:pPr>
              <a:defRPr/>
            </a:pPr>
            <a:fld id="{AE441663-9768-43F1-9957-07F2128ADBC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24" r:id="rId3"/>
    <p:sldLayoutId id="2147484025" r:id="rId4"/>
    <p:sldLayoutId id="2147484026" r:id="rId5"/>
    <p:sldLayoutId id="2147484033" r:id="rId6"/>
    <p:sldLayoutId id="2147484034" r:id="rId7"/>
    <p:sldLayoutId id="2147484027" r:id="rId8"/>
    <p:sldLayoutId id="2147484028" r:id="rId9"/>
    <p:sldLayoutId id="2147484029" r:id="rId10"/>
    <p:sldLayoutId id="214748403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ＭＳ Ｐゴシック" pitchFamily="50" charset="-128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kumimoji="1" sz="2600">
          <a:solidFill>
            <a:schemeClr val="tx1"/>
          </a:solidFill>
          <a:latin typeface="+mn-lt"/>
          <a:ea typeface="+mn-ea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kumimoji="1" sz="2300">
          <a:solidFill>
            <a:schemeClr val="tx1"/>
          </a:solidFill>
          <a:latin typeface="+mn-lt"/>
          <a:ea typeface="+mn-ea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図 5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6623050" y="5810250"/>
            <a:ext cx="17011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baseline="0" dirty="0" smtClean="0">
                <a:latin typeface="HG創英角ﾎﾟｯﾌﾟ体" pitchFamily="49" charset="-128"/>
                <a:ea typeface="HG創英角ﾎﾟｯﾌﾟ体" pitchFamily="49" charset="-128"/>
              </a:rPr>
              <a:t>2016</a:t>
            </a:r>
            <a:r>
              <a:rPr lang="ja-JP" altLang="en-US" baseline="0" dirty="0" smtClean="0">
                <a:latin typeface="HG創英角ﾎﾟｯﾌﾟ体" pitchFamily="49" charset="-128"/>
                <a:ea typeface="HG創英角ﾎﾟｯﾌﾟ体" pitchFamily="49" charset="-128"/>
              </a:rPr>
              <a:t>年</a:t>
            </a:r>
            <a:r>
              <a:rPr lang="en-US" altLang="ja-JP" baseline="0" dirty="0">
                <a:latin typeface="HG創英角ﾎﾟｯﾌﾟ体" pitchFamily="49" charset="-128"/>
                <a:ea typeface="HG創英角ﾎﾟｯﾌﾟ体" pitchFamily="49" charset="-128"/>
              </a:rPr>
              <a:t>2</a:t>
            </a:r>
            <a:r>
              <a:rPr lang="ja-JP" altLang="en-US" baseline="0" dirty="0" smtClean="0">
                <a:latin typeface="HG創英角ﾎﾟｯﾌﾟ体" pitchFamily="49" charset="-128"/>
                <a:ea typeface="HG創英角ﾎﾟｯﾌﾟ体" pitchFamily="49" charset="-128"/>
              </a:rPr>
              <a:t>月</a:t>
            </a:r>
            <a:r>
              <a:rPr lang="en-US" altLang="ja-JP" baseline="0" dirty="0">
                <a:latin typeface="HG創英角ﾎﾟｯﾌﾟ体" pitchFamily="49" charset="-128"/>
                <a:ea typeface="HG創英角ﾎﾟｯﾌﾟ体" pitchFamily="49" charset="-128"/>
              </a:rPr>
              <a:t>27</a:t>
            </a:r>
            <a:r>
              <a:rPr lang="ja-JP" altLang="en-US" baseline="0" dirty="0" smtClean="0">
                <a:latin typeface="HG創英角ﾎﾟｯﾌﾟ体" pitchFamily="49" charset="-128"/>
                <a:ea typeface="HG創英角ﾎﾟｯﾌﾟ体" pitchFamily="49" charset="-128"/>
              </a:rPr>
              <a:t>日</a:t>
            </a:r>
            <a:endParaRPr lang="ja-JP" altLang="en-US" baseline="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6148" name="Rectangle 14"/>
          <p:cNvSpPr>
            <a:spLocks noGrp="1" noChangeArrowheads="1"/>
          </p:cNvSpPr>
          <p:nvPr>
            <p:ph type="ctrTitle" idx="4294967295"/>
          </p:nvPr>
        </p:nvSpPr>
        <p:spPr>
          <a:xfrm>
            <a:off x="550850" y="2286000"/>
            <a:ext cx="8280400" cy="855663"/>
          </a:xfrm>
          <a:noFill/>
        </p:spPr>
        <p:txBody>
          <a:bodyPr/>
          <a:lstStyle/>
          <a:p>
            <a:pPr algn="ctr" eaLnBrk="1" hangingPunct="1"/>
            <a:r>
              <a:rPr lang="ja-JP" altLang="en-US" sz="3200" dirty="0">
                <a:latin typeface="HGP創英角ｺﾞｼｯｸUB" pitchFamily="50" charset="-128"/>
                <a:ea typeface="HGP創英角ｺﾞｼｯｸUB" pitchFamily="50" charset="-128"/>
              </a:rPr>
              <a:t>東アフリカに</a:t>
            </a:r>
            <a:r>
              <a:rPr lang="ja-JP" altLang="en-US" sz="3200" dirty="0" smtClean="0">
                <a:latin typeface="HGP創英角ｺﾞｼｯｸUB" pitchFamily="50" charset="-128"/>
                <a:ea typeface="HGP創英角ｺﾞｼｯｸUB" pitchFamily="50" charset="-128"/>
              </a:rPr>
              <a:t>おける中古部品流通と中古車流通</a:t>
            </a:r>
          </a:p>
        </p:txBody>
      </p:sp>
      <p:sp>
        <p:nvSpPr>
          <p:cNvPr id="6149" name="Rectangle 24"/>
          <p:cNvSpPr>
            <a:spLocks noChangeArrowheads="1"/>
          </p:cNvSpPr>
          <p:nvPr/>
        </p:nvSpPr>
        <p:spPr bwMode="auto">
          <a:xfrm>
            <a:off x="6583363" y="6180138"/>
            <a:ext cx="2560637" cy="67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ja-JP" altLang="en-US" baseline="0" dirty="0">
                <a:latin typeface="HG創英角ﾎﾟｯﾌﾟ体" pitchFamily="49" charset="-128"/>
                <a:ea typeface="HG創英角ﾎﾟｯﾌﾟ体" pitchFamily="49" charset="-128"/>
              </a:rPr>
              <a:t>セントパーツ株式会社</a:t>
            </a:r>
            <a:endParaRPr lang="en-US" altLang="ja-JP" baseline="0" dirty="0">
              <a:latin typeface="HG創英角ﾎﾟｯﾌﾟ体" pitchFamily="49" charset="-128"/>
              <a:ea typeface="HG創英角ﾎﾟｯﾌﾟ体" pitchFamily="49" charset="-128"/>
            </a:endParaRPr>
          </a:p>
          <a:p>
            <a:pPr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ja-JP" altLang="en-US" baseline="0" dirty="0">
                <a:latin typeface="HG創英角ﾎﾟｯﾌﾟ体" pitchFamily="49" charset="-128"/>
                <a:ea typeface="HG創英角ﾎﾟｯﾌﾟ体" pitchFamily="49" charset="-128"/>
              </a:rPr>
              <a:t>　　　　　種谷　謙一　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 txBox="1">
            <a:spLocks noChangeArrowheads="1"/>
          </p:cNvSpPr>
          <p:nvPr/>
        </p:nvSpPr>
        <p:spPr bwMode="auto">
          <a:xfrm>
            <a:off x="550850" y="2286000"/>
            <a:ext cx="8280400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ja-JP" altLang="en-US" sz="3600" b="0" kern="0" baseline="0" dirty="0" smtClean="0">
                <a:latin typeface="HGP創英角ｺﾞｼｯｸUB" pitchFamily="50" charset="-128"/>
                <a:ea typeface="HGP創英角ｺﾞｼｯｸUB" pitchFamily="50" charset="-128"/>
              </a:rPr>
              <a:t>中古部品販売市場</a:t>
            </a:r>
          </a:p>
        </p:txBody>
      </p:sp>
    </p:spTree>
    <p:extLst>
      <p:ext uri="{BB962C8B-B14F-4D97-AF65-F5344CB8AC3E}">
        <p14:creationId xmlns:p14="http://schemas.microsoft.com/office/powerpoint/2010/main" val="3607108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1AE25E-0912-45B0-99F5-05B4DB428A7F}" type="slidenum">
              <a:rPr lang="ja-JP" altLang="en-US" smtClean="0"/>
              <a:pPr>
                <a:defRPr/>
              </a:pPr>
              <a:t>10</a:t>
            </a:fld>
            <a:endParaRPr lang="en-US" altLang="ja-JP" dirty="0"/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574675" y="304800"/>
            <a:ext cx="8001000" cy="6032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sz="3200" b="0" kern="0" baseline="0" dirty="0" smtClean="0"/>
              <a:t>日本車用中古部品流通状況</a:t>
            </a:r>
          </a:p>
        </p:txBody>
      </p:sp>
      <p:grpSp>
        <p:nvGrpSpPr>
          <p:cNvPr id="25" name="グループ化 24"/>
          <p:cNvGrpSpPr/>
          <p:nvPr/>
        </p:nvGrpSpPr>
        <p:grpSpPr>
          <a:xfrm>
            <a:off x="875239" y="1227039"/>
            <a:ext cx="7610752" cy="5061592"/>
            <a:chOff x="846244" y="1666875"/>
            <a:chExt cx="5572126" cy="4043030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7" t="12004" r="38125" b="14403"/>
            <a:stretch/>
          </p:blipFill>
          <p:spPr>
            <a:xfrm>
              <a:off x="846244" y="1666875"/>
              <a:ext cx="5572126" cy="4009979"/>
            </a:xfrm>
            <a:prstGeom prst="rect">
              <a:avLst/>
            </a:prstGeom>
          </p:spPr>
        </p:pic>
        <p:sp>
          <p:nvSpPr>
            <p:cNvPr id="5" name="円/楕円 4"/>
            <p:cNvSpPr>
              <a:spLocks noChangeAspect="1"/>
            </p:cNvSpPr>
            <p:nvPr/>
          </p:nvSpPr>
          <p:spPr bwMode="auto">
            <a:xfrm>
              <a:off x="3820351" y="4070954"/>
              <a:ext cx="648072" cy="6480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en-US" sz="1800" b="1" i="0" u="none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Verdana" pitchFamily="34" charset="0"/>
                  <a:ea typeface="ＭＳ Ｐゴシック" pitchFamily="50" charset="-128"/>
                </a:rPr>
                <a:t>①</a:t>
              </a:r>
              <a:endParaRPr kumimoji="1" lang="en-US" altLang="ja-JP" sz="1800" b="1" i="0" u="none" strike="noStrike" cap="none" normalizeH="0" baseline="-2500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ＭＳ Ｐゴシック" pitchFamily="50" charset="-128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ja-JP" altLang="en-US" dirty="0">
                  <a:solidFill>
                    <a:schemeClr val="bg1"/>
                  </a:solidFill>
                </a:rPr>
                <a:t>ﾏﾚｰｼｱ</a:t>
              </a:r>
              <a:endParaRPr kumimoji="1" lang="ja-JP" altLang="en-US" sz="1800" b="1" i="0" u="none" strike="noStrike" cap="none" normalizeH="0" baseline="-25000" dirty="0" smtClean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6" name="円/楕円 5"/>
            <p:cNvSpPr>
              <a:spLocks noChangeAspect="1"/>
            </p:cNvSpPr>
            <p:nvPr/>
          </p:nvSpPr>
          <p:spPr bwMode="auto">
            <a:xfrm>
              <a:off x="2452199" y="3575282"/>
              <a:ext cx="648072" cy="6480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ja-JP" altLang="en-US" dirty="0">
                  <a:solidFill>
                    <a:schemeClr val="bg1"/>
                  </a:solidFill>
                </a:rPr>
                <a:t>②</a:t>
              </a:r>
              <a:endParaRPr kumimoji="1" lang="en-US" altLang="ja-JP" sz="1800" b="1" i="0" u="none" strike="noStrike" cap="none" normalizeH="0" baseline="-2500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ＭＳ Ｐゴシック" pitchFamily="50" charset="-128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ja-JP" dirty="0">
                  <a:solidFill>
                    <a:schemeClr val="bg1"/>
                  </a:solidFill>
                </a:rPr>
                <a:t>UAE</a:t>
              </a:r>
              <a:endParaRPr kumimoji="1" lang="ja-JP" altLang="en-US" sz="1800" b="1" i="0" u="none" strike="noStrike" cap="none" normalizeH="0" baseline="-25000" dirty="0" smtClean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7" name="円/楕円 6"/>
            <p:cNvSpPr>
              <a:spLocks noChangeAspect="1"/>
            </p:cNvSpPr>
            <p:nvPr/>
          </p:nvSpPr>
          <p:spPr bwMode="auto">
            <a:xfrm>
              <a:off x="4468423" y="3880826"/>
              <a:ext cx="648072" cy="648072"/>
            </a:xfrm>
            <a:prstGeom prst="ellipse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ja-JP" altLang="en-US" dirty="0"/>
                <a:t>③</a:t>
              </a:r>
              <a:endParaRPr kumimoji="1" lang="en-US" altLang="ja-JP" sz="1800" b="1" i="0" u="none" strike="noStrike" cap="none" normalizeH="0" baseline="-25000" dirty="0" smtClean="0">
                <a:ln>
                  <a:noFill/>
                </a:ln>
                <a:effectLst/>
                <a:latin typeface="Verdana" pitchFamily="34" charset="0"/>
                <a:ea typeface="ＭＳ Ｐゴシック" pitchFamily="50" charset="-128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ja-JP" altLang="en-US" dirty="0"/>
                <a:t>ﾌｨﾘﾋﾟﾝ</a:t>
              </a:r>
              <a:endParaRPr kumimoji="1" lang="ja-JP" altLang="en-US" sz="1800" b="1" i="0" u="none" strike="noStrike" cap="none" normalizeH="0" baseline="-25000" dirty="0" smtClean="0">
                <a:ln>
                  <a:noFill/>
                </a:ln>
                <a:effectLst/>
              </a:endParaRPr>
            </a:p>
          </p:txBody>
        </p:sp>
        <p:sp>
          <p:nvSpPr>
            <p:cNvPr id="8" name="円/楕円 7"/>
            <p:cNvSpPr>
              <a:spLocks noChangeAspect="1"/>
            </p:cNvSpPr>
            <p:nvPr/>
          </p:nvSpPr>
          <p:spPr bwMode="auto">
            <a:xfrm>
              <a:off x="3495571" y="3375071"/>
              <a:ext cx="648072" cy="648072"/>
            </a:xfrm>
            <a:prstGeom prst="ellipse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ja-JP" altLang="en-US" dirty="0" smtClean="0"/>
                <a:t>④</a:t>
              </a:r>
              <a:endParaRPr kumimoji="1" lang="en-US" altLang="ja-JP" sz="1800" b="1" i="0" u="none" strike="noStrike" cap="none" normalizeH="0" baseline="-25000" dirty="0" smtClean="0">
                <a:ln>
                  <a:noFill/>
                </a:ln>
                <a:effectLst/>
                <a:latin typeface="Verdana" pitchFamily="34" charset="0"/>
                <a:ea typeface="ＭＳ Ｐゴシック" pitchFamily="50" charset="-128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ja-JP" altLang="en-US" dirty="0"/>
                <a:t>ﾀｲ</a:t>
              </a:r>
              <a:endParaRPr kumimoji="1" lang="ja-JP" altLang="en-US" sz="1800" b="1" i="0" u="none" strike="noStrike" cap="none" normalizeH="0" baseline="-25000" dirty="0" smtClean="0">
                <a:ln>
                  <a:noFill/>
                </a:ln>
                <a:effectLst/>
              </a:endParaRPr>
            </a:p>
          </p:txBody>
        </p:sp>
        <p:sp>
          <p:nvSpPr>
            <p:cNvPr id="9" name="円/楕円 8"/>
            <p:cNvSpPr>
              <a:spLocks noChangeAspect="1"/>
            </p:cNvSpPr>
            <p:nvPr/>
          </p:nvSpPr>
          <p:spPr bwMode="auto">
            <a:xfrm>
              <a:off x="4483678" y="2342762"/>
              <a:ext cx="648072" cy="648072"/>
            </a:xfrm>
            <a:prstGeom prst="ellipse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ja-JP" altLang="en-US" dirty="0"/>
                <a:t>⑤</a:t>
              </a:r>
              <a:endParaRPr kumimoji="1" lang="en-US" altLang="ja-JP" sz="1800" b="1" i="0" u="none" strike="noStrike" cap="none" normalizeH="0" baseline="-25000" dirty="0" smtClean="0">
                <a:ln>
                  <a:noFill/>
                </a:ln>
                <a:effectLst/>
                <a:latin typeface="Verdana" pitchFamily="34" charset="0"/>
                <a:ea typeface="ＭＳ Ｐゴシック" pitchFamily="50" charset="-128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ja-JP" altLang="en-US" dirty="0"/>
                <a:t>ﾛｼｱ</a:t>
              </a:r>
              <a:endParaRPr kumimoji="1" lang="ja-JP" altLang="en-US" sz="1800" b="1" i="0" u="none" strike="noStrike" cap="none" normalizeH="0" baseline="-25000" dirty="0" smtClean="0">
                <a:ln>
                  <a:noFill/>
                </a:ln>
                <a:effectLst/>
              </a:endParaRPr>
            </a:p>
          </p:txBody>
        </p:sp>
        <p:sp>
          <p:nvSpPr>
            <p:cNvPr id="10" name="上カーブ矢印 9"/>
            <p:cNvSpPr/>
            <p:nvPr/>
          </p:nvSpPr>
          <p:spPr bwMode="auto">
            <a:xfrm rot="8335124">
              <a:off x="3672789" y="3365704"/>
              <a:ext cx="1317134" cy="647894"/>
            </a:xfrm>
            <a:prstGeom prst="curvedUpArrow">
              <a:avLst>
                <a:gd name="adj1" fmla="val 25000"/>
                <a:gd name="adj2" fmla="val 74744"/>
                <a:gd name="adj3" fmla="val 67720"/>
              </a:avLst>
            </a:prstGeom>
            <a:solidFill>
              <a:srgbClr val="0099FF"/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50" charset="-128"/>
              </a:endParaRPr>
            </a:p>
          </p:txBody>
        </p:sp>
        <p:sp>
          <p:nvSpPr>
            <p:cNvPr id="11" name="上カーブ矢印 10"/>
            <p:cNvSpPr/>
            <p:nvPr/>
          </p:nvSpPr>
          <p:spPr bwMode="auto">
            <a:xfrm rot="10303662">
              <a:off x="2677447" y="3191517"/>
              <a:ext cx="2388749" cy="498884"/>
            </a:xfrm>
            <a:prstGeom prst="curvedUpArrow">
              <a:avLst>
                <a:gd name="adj1" fmla="val 60613"/>
                <a:gd name="adj2" fmla="val 119355"/>
                <a:gd name="adj3" fmla="val 44321"/>
              </a:avLst>
            </a:prstGeom>
            <a:solidFill>
              <a:srgbClr val="0099FF"/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50" charset="-128"/>
              </a:endParaRPr>
            </a:p>
          </p:txBody>
        </p:sp>
        <p:sp>
          <p:nvSpPr>
            <p:cNvPr id="13" name="上カーブ矢印 12"/>
            <p:cNvSpPr/>
            <p:nvPr/>
          </p:nvSpPr>
          <p:spPr bwMode="auto">
            <a:xfrm rot="10592431">
              <a:off x="3861023" y="3135289"/>
              <a:ext cx="924193" cy="267910"/>
            </a:xfrm>
            <a:prstGeom prst="curvedUpArrow">
              <a:avLst>
                <a:gd name="adj1" fmla="val 31871"/>
                <a:gd name="adj2" fmla="val 74744"/>
                <a:gd name="adj3" fmla="val 44321"/>
              </a:avLst>
            </a:prstGeom>
            <a:solidFill>
              <a:srgbClr val="0099FF"/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50" charset="-128"/>
              </a:endParaRPr>
            </a:p>
          </p:txBody>
        </p:sp>
        <p:sp>
          <p:nvSpPr>
            <p:cNvPr id="14" name="下カーブ矢印 13"/>
            <p:cNvSpPr/>
            <p:nvPr/>
          </p:nvSpPr>
          <p:spPr bwMode="auto">
            <a:xfrm rot="5034892">
              <a:off x="4758423" y="3670408"/>
              <a:ext cx="807158" cy="298781"/>
            </a:xfrm>
            <a:prstGeom prst="curvedDownArrow">
              <a:avLst/>
            </a:prstGeom>
            <a:solidFill>
              <a:srgbClr val="0099FF"/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50" charset="-128"/>
              </a:endParaRPr>
            </a:p>
          </p:txBody>
        </p:sp>
        <p:sp>
          <p:nvSpPr>
            <p:cNvPr id="16" name="上カーブ矢印 15"/>
            <p:cNvSpPr/>
            <p:nvPr/>
          </p:nvSpPr>
          <p:spPr bwMode="auto">
            <a:xfrm rot="15397117">
              <a:off x="4728498" y="3007286"/>
              <a:ext cx="722324" cy="214132"/>
            </a:xfrm>
            <a:prstGeom prst="curvedUpArrow">
              <a:avLst>
                <a:gd name="adj1" fmla="val 31871"/>
                <a:gd name="adj2" fmla="val 74744"/>
                <a:gd name="adj3" fmla="val 44321"/>
              </a:avLst>
            </a:prstGeom>
            <a:solidFill>
              <a:srgbClr val="0099FF"/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50" charset="-128"/>
              </a:endParaRPr>
            </a:p>
          </p:txBody>
        </p:sp>
        <p:sp>
          <p:nvSpPr>
            <p:cNvPr id="17" name="円/楕円 16"/>
            <p:cNvSpPr>
              <a:spLocks noChangeAspect="1"/>
            </p:cNvSpPr>
            <p:nvPr/>
          </p:nvSpPr>
          <p:spPr bwMode="auto">
            <a:xfrm>
              <a:off x="2906020" y="2861466"/>
              <a:ext cx="648072" cy="648072"/>
            </a:xfrm>
            <a:prstGeom prst="ellipse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en-US" sz="1800" b="1" i="0" u="none" strike="noStrike" cap="none" normalizeH="0" baseline="-25000" dirty="0" smtClean="0">
                  <a:ln>
                    <a:noFill/>
                  </a:ln>
                  <a:effectLst/>
                </a:rPr>
                <a:t>中東</a:t>
              </a:r>
              <a:endParaRPr kumimoji="1" lang="en-US" altLang="ja-JP" sz="1800" b="1" i="0" u="none" strike="noStrike" cap="none" normalizeH="0" baseline="-25000" dirty="0" smtClean="0">
                <a:ln>
                  <a:noFill/>
                </a:ln>
                <a:effectLst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ja-JP" altLang="en-US" dirty="0"/>
                <a:t>ｴﾘｱ</a:t>
              </a:r>
              <a:endParaRPr kumimoji="1" lang="ja-JP" altLang="en-US" sz="1800" b="1" i="0" u="none" strike="noStrike" cap="none" normalizeH="0" baseline="-25000" dirty="0" smtClean="0">
                <a:ln>
                  <a:noFill/>
                </a:ln>
                <a:effectLst/>
              </a:endParaRPr>
            </a:p>
          </p:txBody>
        </p:sp>
        <p:sp>
          <p:nvSpPr>
            <p:cNvPr id="18" name="円/楕円 17"/>
            <p:cNvSpPr>
              <a:spLocks noChangeAspect="1"/>
            </p:cNvSpPr>
            <p:nvPr/>
          </p:nvSpPr>
          <p:spPr bwMode="auto">
            <a:xfrm>
              <a:off x="1979273" y="4243042"/>
              <a:ext cx="648072" cy="648072"/>
            </a:xfrm>
            <a:prstGeom prst="ellipse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ja-JP" altLang="en-US" dirty="0" smtClean="0"/>
                <a:t>ｱﾌﾘｶ</a:t>
              </a:r>
              <a:endParaRPr lang="en-US" altLang="ja-JP" dirty="0"/>
            </a:p>
            <a:p>
              <a:r>
                <a:rPr lang="ja-JP" altLang="en-US" dirty="0" smtClean="0"/>
                <a:t>ｴﾘｱ</a:t>
              </a:r>
              <a:endParaRPr lang="ja-JP" altLang="en-US" dirty="0"/>
            </a:p>
          </p:txBody>
        </p:sp>
        <p:sp>
          <p:nvSpPr>
            <p:cNvPr id="20" name="円/楕円 19"/>
            <p:cNvSpPr>
              <a:spLocks noChangeAspect="1"/>
            </p:cNvSpPr>
            <p:nvPr/>
          </p:nvSpPr>
          <p:spPr bwMode="auto">
            <a:xfrm>
              <a:off x="3622067" y="2342762"/>
              <a:ext cx="648072" cy="648072"/>
            </a:xfrm>
            <a:prstGeom prst="ellipse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ja-JP" altLang="en-US" dirty="0" smtClean="0"/>
                <a:t>中央ｱｼﾞｱ</a:t>
              </a:r>
              <a:endParaRPr lang="en-US" altLang="ja-JP" dirty="0" smtClean="0"/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ja-JP" altLang="en-US" dirty="0" smtClean="0"/>
                <a:t>ｴﾘｱ</a:t>
              </a:r>
              <a:endParaRPr kumimoji="1" lang="ja-JP" altLang="en-US" sz="1800" b="1" i="0" u="none" strike="noStrike" cap="none" normalizeH="0" baseline="-25000" dirty="0" smtClean="0">
                <a:ln>
                  <a:noFill/>
                </a:ln>
                <a:effectLst/>
              </a:endParaRPr>
            </a:p>
          </p:txBody>
        </p:sp>
        <p:sp>
          <p:nvSpPr>
            <p:cNvPr id="21" name="円/楕円 20"/>
            <p:cNvSpPr>
              <a:spLocks noChangeAspect="1"/>
            </p:cNvSpPr>
            <p:nvPr/>
          </p:nvSpPr>
          <p:spPr bwMode="auto">
            <a:xfrm>
              <a:off x="4837966" y="4568009"/>
              <a:ext cx="648072" cy="648072"/>
            </a:xfrm>
            <a:prstGeom prst="ellipse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ja-JP" altLang="en-US" dirty="0" smtClean="0"/>
                <a:t>ｵｾｱﾆｱ</a:t>
              </a:r>
              <a:endParaRPr lang="en-US" altLang="ja-JP" dirty="0"/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ja-JP" altLang="en-US" dirty="0" smtClean="0"/>
                <a:t>ｴﾘｱ</a:t>
              </a:r>
              <a:endParaRPr lang="en-US" altLang="ja-JP" dirty="0" smtClean="0"/>
            </a:p>
          </p:txBody>
        </p:sp>
        <p:cxnSp>
          <p:nvCxnSpPr>
            <p:cNvPr id="23" name="直線矢印コネクタ 22"/>
            <p:cNvCxnSpPr>
              <a:stCxn id="6" idx="3"/>
            </p:cNvCxnSpPr>
            <p:nvPr/>
          </p:nvCxnSpPr>
          <p:spPr bwMode="auto">
            <a:xfrm flipH="1">
              <a:off x="2380191" y="4128446"/>
              <a:ext cx="166916" cy="238153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直線矢印コネクタ 28"/>
            <p:cNvCxnSpPr/>
            <p:nvPr/>
          </p:nvCxnSpPr>
          <p:spPr bwMode="auto">
            <a:xfrm flipV="1">
              <a:off x="4377359" y="4136262"/>
              <a:ext cx="288080" cy="79678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直線矢印コネクタ 30"/>
            <p:cNvCxnSpPr>
              <a:stCxn id="5" idx="1"/>
            </p:cNvCxnSpPr>
            <p:nvPr/>
          </p:nvCxnSpPr>
          <p:spPr bwMode="auto">
            <a:xfrm flipH="1" flipV="1">
              <a:off x="3808966" y="3983304"/>
              <a:ext cx="106293" cy="182558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直線矢印コネクタ 32"/>
            <p:cNvCxnSpPr>
              <a:stCxn id="11" idx="4"/>
            </p:cNvCxnSpPr>
            <p:nvPr/>
          </p:nvCxnSpPr>
          <p:spPr bwMode="auto">
            <a:xfrm flipV="1">
              <a:off x="2793371" y="3402657"/>
              <a:ext cx="235323" cy="223728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8" name="上カーブ矢印 37"/>
            <p:cNvSpPr/>
            <p:nvPr/>
          </p:nvSpPr>
          <p:spPr bwMode="auto">
            <a:xfrm rot="13017207">
              <a:off x="4035630" y="2937050"/>
              <a:ext cx="1144106" cy="169286"/>
            </a:xfrm>
            <a:prstGeom prst="curvedUpArrow">
              <a:avLst>
                <a:gd name="adj1" fmla="val 31871"/>
                <a:gd name="adj2" fmla="val 74744"/>
                <a:gd name="adj3" fmla="val 44321"/>
              </a:avLst>
            </a:prstGeom>
            <a:solidFill>
              <a:srgbClr val="0099FF"/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50" charset="-128"/>
              </a:endParaRPr>
            </a:p>
          </p:txBody>
        </p:sp>
        <p:sp>
          <p:nvSpPr>
            <p:cNvPr id="39" name="上カーブ矢印 38"/>
            <p:cNvSpPr/>
            <p:nvPr/>
          </p:nvSpPr>
          <p:spPr bwMode="auto">
            <a:xfrm rot="11739900">
              <a:off x="3490499" y="3075088"/>
              <a:ext cx="1412646" cy="185216"/>
            </a:xfrm>
            <a:prstGeom prst="curvedUpArrow">
              <a:avLst>
                <a:gd name="adj1" fmla="val 31871"/>
                <a:gd name="adj2" fmla="val 74744"/>
                <a:gd name="adj3" fmla="val 44321"/>
              </a:avLst>
            </a:prstGeom>
            <a:solidFill>
              <a:srgbClr val="0099FF"/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50" charset="-128"/>
              </a:endParaRPr>
            </a:p>
          </p:txBody>
        </p:sp>
        <p:sp>
          <p:nvSpPr>
            <p:cNvPr id="40" name="上カーブ矢印 39"/>
            <p:cNvSpPr/>
            <p:nvPr/>
          </p:nvSpPr>
          <p:spPr bwMode="auto">
            <a:xfrm rot="9316930">
              <a:off x="2273844" y="3673579"/>
              <a:ext cx="2827106" cy="361317"/>
            </a:xfrm>
            <a:prstGeom prst="curvedUpArrow">
              <a:avLst>
                <a:gd name="adj1" fmla="val 35749"/>
                <a:gd name="adj2" fmla="val 114633"/>
                <a:gd name="adj3" fmla="val 25772"/>
              </a:avLst>
            </a:prstGeom>
            <a:solidFill>
              <a:srgbClr val="0099FF"/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50" charset="-128"/>
              </a:endParaRPr>
            </a:p>
          </p:txBody>
        </p:sp>
        <p:sp>
          <p:nvSpPr>
            <p:cNvPr id="41" name="下カーブ矢印 40"/>
            <p:cNvSpPr/>
            <p:nvPr/>
          </p:nvSpPr>
          <p:spPr bwMode="auto">
            <a:xfrm rot="5034892">
              <a:off x="4711512" y="3901746"/>
              <a:ext cx="1329276" cy="349862"/>
            </a:xfrm>
            <a:prstGeom prst="curvedDownArrow">
              <a:avLst/>
            </a:prstGeom>
            <a:solidFill>
              <a:srgbClr val="0099FF"/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50" charset="-128"/>
              </a:endParaRPr>
            </a:p>
          </p:txBody>
        </p:sp>
        <p:sp>
          <p:nvSpPr>
            <p:cNvPr id="42" name="下カーブ矢印 41"/>
            <p:cNvSpPr/>
            <p:nvPr/>
          </p:nvSpPr>
          <p:spPr bwMode="auto">
            <a:xfrm rot="11923870">
              <a:off x="4117820" y="4792535"/>
              <a:ext cx="807158" cy="298781"/>
            </a:xfrm>
            <a:prstGeom prst="curvedDownArrow">
              <a:avLst/>
            </a:prstGeom>
            <a:solidFill>
              <a:srgbClr val="92D050"/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50" charset="-128"/>
              </a:endParaRPr>
            </a:p>
          </p:txBody>
        </p:sp>
        <p:sp>
          <p:nvSpPr>
            <p:cNvPr id="43" name="下カーブ矢印 42"/>
            <p:cNvSpPr/>
            <p:nvPr/>
          </p:nvSpPr>
          <p:spPr bwMode="auto">
            <a:xfrm rot="11923870">
              <a:off x="2596633" y="4540198"/>
              <a:ext cx="2319653" cy="515796"/>
            </a:xfrm>
            <a:prstGeom prst="curvedDownArrow">
              <a:avLst>
                <a:gd name="adj1" fmla="val 7785"/>
                <a:gd name="adj2" fmla="val 50000"/>
                <a:gd name="adj3" fmla="val 25000"/>
              </a:avLst>
            </a:prstGeom>
            <a:solidFill>
              <a:srgbClr val="92D050"/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50" charset="-128"/>
              </a:endParaRPr>
            </a:p>
          </p:txBody>
        </p:sp>
        <p:cxnSp>
          <p:nvCxnSpPr>
            <p:cNvPr id="44" name="直線矢印コネクタ 43"/>
            <p:cNvCxnSpPr>
              <a:endCxn id="18" idx="6"/>
            </p:cNvCxnSpPr>
            <p:nvPr/>
          </p:nvCxnSpPr>
          <p:spPr bwMode="auto">
            <a:xfrm flipH="1">
              <a:off x="2627345" y="4528898"/>
              <a:ext cx="1287914" cy="38180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直線矢印コネクタ 46"/>
            <p:cNvCxnSpPr>
              <a:endCxn id="38" idx="3"/>
            </p:cNvCxnSpPr>
            <p:nvPr/>
          </p:nvCxnSpPr>
          <p:spPr bwMode="auto">
            <a:xfrm flipV="1">
              <a:off x="4241679" y="2964960"/>
              <a:ext cx="431388" cy="1137861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直線矢印コネクタ 48"/>
            <p:cNvCxnSpPr/>
            <p:nvPr/>
          </p:nvCxnSpPr>
          <p:spPr bwMode="auto">
            <a:xfrm flipV="1">
              <a:off x="3063432" y="3022268"/>
              <a:ext cx="808389" cy="797530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直線矢印コネクタ 50"/>
            <p:cNvCxnSpPr>
              <a:stCxn id="5" idx="7"/>
              <a:endCxn id="20" idx="5"/>
            </p:cNvCxnSpPr>
            <p:nvPr/>
          </p:nvCxnSpPr>
          <p:spPr bwMode="auto">
            <a:xfrm flipH="1" flipV="1">
              <a:off x="4175231" y="2895926"/>
              <a:ext cx="198284" cy="1269936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直線矢印コネクタ 53"/>
            <p:cNvCxnSpPr>
              <a:stCxn id="11" idx="0"/>
            </p:cNvCxnSpPr>
            <p:nvPr/>
          </p:nvCxnSpPr>
          <p:spPr bwMode="auto">
            <a:xfrm flipV="1">
              <a:off x="3020386" y="2861466"/>
              <a:ext cx="1501013" cy="955348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直線矢印コネクタ 69"/>
            <p:cNvCxnSpPr>
              <a:endCxn id="6" idx="5"/>
            </p:cNvCxnSpPr>
            <p:nvPr/>
          </p:nvCxnSpPr>
          <p:spPr bwMode="auto">
            <a:xfrm flipH="1" flipV="1">
              <a:off x="3005363" y="4128446"/>
              <a:ext cx="866460" cy="178774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直線矢印コネクタ 72"/>
            <p:cNvCxnSpPr>
              <a:endCxn id="17" idx="5"/>
            </p:cNvCxnSpPr>
            <p:nvPr/>
          </p:nvCxnSpPr>
          <p:spPr bwMode="auto">
            <a:xfrm flipH="1" flipV="1">
              <a:off x="3459184" y="3414630"/>
              <a:ext cx="456075" cy="892590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2" name="グループ化 11"/>
            <p:cNvGrpSpPr/>
            <p:nvPr/>
          </p:nvGrpSpPr>
          <p:grpSpPr>
            <a:xfrm>
              <a:off x="2499748" y="5119670"/>
              <a:ext cx="2112871" cy="590235"/>
              <a:chOff x="4447142" y="1100502"/>
              <a:chExt cx="2112871" cy="590235"/>
            </a:xfrm>
          </p:grpSpPr>
          <p:sp>
            <p:nvSpPr>
              <p:cNvPr id="48" name="正方形/長方形 47"/>
              <p:cNvSpPr/>
              <p:nvPr/>
            </p:nvSpPr>
            <p:spPr bwMode="auto">
              <a:xfrm>
                <a:off x="4447142" y="1133553"/>
                <a:ext cx="2112871" cy="55718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800" b="1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0" name="下矢印 49"/>
              <p:cNvSpPr/>
              <p:nvPr/>
            </p:nvSpPr>
            <p:spPr bwMode="auto">
              <a:xfrm rot="16200000">
                <a:off x="4773636" y="969206"/>
                <a:ext cx="195213" cy="734802"/>
              </a:xfrm>
              <a:prstGeom prst="downArrow">
                <a:avLst/>
              </a:prstGeom>
              <a:solidFill>
                <a:srgbClr val="0099FF"/>
              </a:solidFill>
              <a:ln>
                <a:noFill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800" b="1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ea typeface="ＭＳ Ｐゴシック" pitchFamily="50" charset="-128"/>
                </a:endParaRPr>
              </a:p>
            </p:txBody>
          </p:sp>
          <p:cxnSp>
            <p:nvCxnSpPr>
              <p:cNvPr id="52" name="直線矢印コネクタ 51"/>
              <p:cNvCxnSpPr/>
              <p:nvPr/>
            </p:nvCxnSpPr>
            <p:spPr bwMode="auto">
              <a:xfrm>
                <a:off x="4494521" y="1563255"/>
                <a:ext cx="744121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3" name="テキスト ボックス 52"/>
              <p:cNvSpPr txBox="1"/>
              <p:nvPr/>
            </p:nvSpPr>
            <p:spPr>
              <a:xfrm>
                <a:off x="5253243" y="1100502"/>
                <a:ext cx="12330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dirty="0" smtClean="0"/>
                  <a:t>日本からの輸出</a:t>
                </a:r>
                <a:endParaRPr kumimoji="1" lang="ja-JP" altLang="en-US" dirty="0"/>
              </a:p>
            </p:txBody>
          </p:sp>
          <p:sp>
            <p:nvSpPr>
              <p:cNvPr id="55" name="テキスト ボックス 54"/>
              <p:cNvSpPr txBox="1"/>
              <p:nvPr/>
            </p:nvSpPr>
            <p:spPr>
              <a:xfrm>
                <a:off x="5546741" y="1380687"/>
                <a:ext cx="64633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dirty="0" smtClean="0"/>
                  <a:t>再輸出</a:t>
                </a:r>
                <a:endParaRPr kumimoji="1" lang="ja-JP" alt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7938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09D8D1-61E0-4B40-A2B4-C5793746DD2B}" type="slidenum">
              <a:rPr lang="ja-JP" altLang="en-US" smtClean="0"/>
              <a:pPr>
                <a:defRPr/>
              </a:pPr>
              <a:t>11</a:t>
            </a:fld>
            <a:endParaRPr lang="en-US" altLang="ja-JP" dirty="0"/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574675" y="304800"/>
            <a:ext cx="8001000" cy="6032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sz="3200" b="0" kern="0" baseline="0" dirty="0" smtClean="0"/>
              <a:t>アフリカでの中古部品流通</a:t>
            </a:r>
          </a:p>
        </p:txBody>
      </p:sp>
      <p:grpSp>
        <p:nvGrpSpPr>
          <p:cNvPr id="9" name="グループ化 8"/>
          <p:cNvGrpSpPr/>
          <p:nvPr/>
        </p:nvGrpSpPr>
        <p:grpSpPr>
          <a:xfrm>
            <a:off x="1481119" y="1052736"/>
            <a:ext cx="5783458" cy="5348511"/>
            <a:chOff x="588742" y="1189286"/>
            <a:chExt cx="5351410" cy="5211961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67" t="55325" r="56830" b="27356"/>
            <a:stretch/>
          </p:blipFill>
          <p:spPr bwMode="auto">
            <a:xfrm>
              <a:off x="588742" y="1189286"/>
              <a:ext cx="5351410" cy="5211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テキスト ボックス 11"/>
            <p:cNvSpPr txBox="1"/>
            <p:nvPr/>
          </p:nvSpPr>
          <p:spPr>
            <a:xfrm>
              <a:off x="3423712" y="1484784"/>
              <a:ext cx="609462" cy="276999"/>
            </a:xfrm>
            <a:prstGeom prst="rect">
              <a:avLst/>
            </a:prstGeom>
            <a:solidFill>
              <a:srgbClr val="99FFCC"/>
            </a:solidFill>
            <a:ln>
              <a:solidFill>
                <a:schemeClr val="tx1"/>
              </a:solidFill>
            </a:ln>
          </p:spPr>
          <p:txBody>
            <a:bodyPr wrap="none" rtlCol="0" anchor="ctr">
              <a:spAutoFit/>
            </a:bodyPr>
            <a:lstStyle/>
            <a:p>
              <a:r>
                <a:rPr lang="ja-JP" altLang="en-US" dirty="0"/>
                <a:t>ケニア</a:t>
              </a:r>
              <a:endParaRPr kumimoji="1" lang="ja-JP" altLang="en-US" dirty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2053995" y="1332515"/>
              <a:ext cx="748924" cy="276999"/>
            </a:xfrm>
            <a:prstGeom prst="rect">
              <a:avLst/>
            </a:prstGeom>
            <a:solidFill>
              <a:srgbClr val="99FFCC"/>
            </a:solidFill>
            <a:ln>
              <a:solidFill>
                <a:schemeClr val="tx1"/>
              </a:solidFill>
            </a:ln>
          </p:spPr>
          <p:txBody>
            <a:bodyPr wrap="none" rtlCol="0" anchor="ctr">
              <a:spAutoFit/>
            </a:bodyPr>
            <a:lstStyle/>
            <a:p>
              <a:r>
                <a:rPr kumimoji="1" lang="ja-JP" altLang="en-US" dirty="0" smtClean="0"/>
                <a:t>ウガンダ</a:t>
              </a:r>
              <a:endParaRPr kumimoji="1" lang="ja-JP" altLang="en-US" dirty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1572309" y="4293096"/>
              <a:ext cx="744114" cy="276999"/>
            </a:xfrm>
            <a:prstGeom prst="rect">
              <a:avLst/>
            </a:prstGeom>
            <a:solidFill>
              <a:srgbClr val="99FFCC"/>
            </a:solidFill>
            <a:ln>
              <a:solidFill>
                <a:schemeClr val="tx1"/>
              </a:solidFill>
            </a:ln>
          </p:spPr>
          <p:txBody>
            <a:bodyPr wrap="none" rtlCol="0" anchor="ctr">
              <a:spAutoFit/>
            </a:bodyPr>
            <a:lstStyle/>
            <a:p>
              <a:r>
                <a:rPr kumimoji="1" lang="ja-JP" altLang="en-US" dirty="0" smtClean="0"/>
                <a:t>ザンビア</a:t>
              </a:r>
              <a:endParaRPr kumimoji="1" lang="ja-JP" altLang="en-US" dirty="0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3219328" y="5007858"/>
              <a:ext cx="1018228" cy="276999"/>
            </a:xfrm>
            <a:prstGeom prst="rect">
              <a:avLst/>
            </a:prstGeom>
            <a:solidFill>
              <a:srgbClr val="99FFCC"/>
            </a:solidFill>
            <a:ln>
              <a:solidFill>
                <a:schemeClr val="tx1"/>
              </a:solidFill>
            </a:ln>
          </p:spPr>
          <p:txBody>
            <a:bodyPr wrap="none" rtlCol="0" anchor="ctr">
              <a:spAutoFit/>
            </a:bodyPr>
            <a:lstStyle/>
            <a:p>
              <a:r>
                <a:rPr kumimoji="1" lang="ja-JP" altLang="en-US" dirty="0" smtClean="0"/>
                <a:t>モザンビーク</a:t>
              </a:r>
              <a:endParaRPr kumimoji="1" lang="ja-JP" altLang="en-US" dirty="0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814472" y="3400952"/>
              <a:ext cx="579005" cy="276999"/>
            </a:xfrm>
            <a:prstGeom prst="rect">
              <a:avLst/>
            </a:prstGeom>
            <a:solidFill>
              <a:srgbClr val="99FFCC"/>
            </a:solidFill>
            <a:ln>
              <a:solidFill>
                <a:schemeClr val="tx1"/>
              </a:solidFill>
            </a:ln>
          </p:spPr>
          <p:txBody>
            <a:bodyPr wrap="none" rtlCol="0" anchor="ctr">
              <a:spAutoFit/>
            </a:bodyPr>
            <a:lstStyle/>
            <a:p>
              <a:r>
                <a:rPr lang="ja-JP" altLang="en-US" dirty="0"/>
                <a:t>コンゴ</a:t>
              </a:r>
              <a:endParaRPr kumimoji="1" lang="ja-JP" altLang="en-US" dirty="0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1393477" y="6097139"/>
              <a:ext cx="885179" cy="276999"/>
            </a:xfrm>
            <a:prstGeom prst="rect">
              <a:avLst/>
            </a:prstGeom>
            <a:solidFill>
              <a:srgbClr val="99FFCC"/>
            </a:solidFill>
            <a:ln>
              <a:solidFill>
                <a:schemeClr val="tx1"/>
              </a:solidFill>
            </a:ln>
          </p:spPr>
          <p:txBody>
            <a:bodyPr wrap="none" rtlCol="0" anchor="ctr">
              <a:spAutoFit/>
            </a:bodyPr>
            <a:lstStyle/>
            <a:p>
              <a:r>
                <a:rPr kumimoji="1" lang="ja-JP" altLang="en-US" dirty="0" smtClean="0"/>
                <a:t>ジンバブエ</a:t>
              </a:r>
              <a:endParaRPr kumimoji="1" lang="ja-JP" altLang="en-US" dirty="0"/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2296471" y="5013176"/>
              <a:ext cx="696024" cy="276999"/>
            </a:xfrm>
            <a:prstGeom prst="rect">
              <a:avLst/>
            </a:prstGeom>
            <a:solidFill>
              <a:srgbClr val="99FFCC"/>
            </a:solidFill>
            <a:ln>
              <a:solidFill>
                <a:schemeClr val="tx1"/>
              </a:solidFill>
            </a:ln>
          </p:spPr>
          <p:txBody>
            <a:bodyPr wrap="none" rtlCol="0" anchor="ctr">
              <a:spAutoFit/>
            </a:bodyPr>
            <a:lstStyle/>
            <a:p>
              <a:r>
                <a:rPr kumimoji="1" lang="ja-JP" altLang="en-US" dirty="0" smtClean="0"/>
                <a:t>マラウィ</a:t>
              </a:r>
              <a:endParaRPr kumimoji="1" lang="ja-JP" altLang="en-US" dirty="0"/>
            </a:p>
          </p:txBody>
        </p:sp>
        <p:sp>
          <p:nvSpPr>
            <p:cNvPr id="46" name="角丸四角形 45"/>
            <p:cNvSpPr/>
            <p:nvPr/>
          </p:nvSpPr>
          <p:spPr bwMode="auto">
            <a:xfrm>
              <a:off x="4912763" y="3290490"/>
              <a:ext cx="914400" cy="55534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  <a:effectLst/>
            <a:ex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en-US" sz="1800" b="1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ea typeface="ＭＳ Ｐゴシック" pitchFamily="50" charset="-128"/>
                </a:rPr>
                <a:t>日本</a:t>
              </a:r>
            </a:p>
          </p:txBody>
        </p:sp>
      </p:grpSp>
      <p:sp>
        <p:nvSpPr>
          <p:cNvPr id="49" name="テキスト ボックス 48"/>
          <p:cNvSpPr txBox="1"/>
          <p:nvPr/>
        </p:nvSpPr>
        <p:spPr>
          <a:xfrm>
            <a:off x="3665835" y="3182697"/>
            <a:ext cx="870752" cy="276999"/>
          </a:xfrm>
          <a:prstGeom prst="rect">
            <a:avLst/>
          </a:prstGeom>
          <a:solidFill>
            <a:srgbClr val="99FFCC"/>
          </a:solidFill>
          <a:ln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r>
              <a:rPr kumimoji="1" lang="ja-JP" altLang="en-US" dirty="0" smtClean="0"/>
              <a:t>タンザニア</a:t>
            </a:r>
            <a:endParaRPr kumimoji="1" lang="ja-JP" altLang="en-US" dirty="0"/>
          </a:p>
        </p:txBody>
      </p:sp>
      <p:sp>
        <p:nvSpPr>
          <p:cNvPr id="69" name="角丸四角形 68"/>
          <p:cNvSpPr/>
          <p:nvPr/>
        </p:nvSpPr>
        <p:spPr bwMode="auto">
          <a:xfrm>
            <a:off x="6156176" y="2307539"/>
            <a:ext cx="988224" cy="56989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/>
          <a:ex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50" charset="-128"/>
              </a:rPr>
              <a:t>シャルジャ</a:t>
            </a:r>
          </a:p>
        </p:txBody>
      </p:sp>
      <p:sp>
        <p:nvSpPr>
          <p:cNvPr id="70" name="角丸四角形 69"/>
          <p:cNvSpPr/>
          <p:nvPr/>
        </p:nvSpPr>
        <p:spPr bwMode="auto">
          <a:xfrm>
            <a:off x="6156176" y="4219699"/>
            <a:ext cx="988224" cy="56989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/>
          <a:ex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50" charset="-128"/>
              </a:rPr>
              <a:t>UK</a:t>
            </a:r>
            <a:endParaRPr kumimoji="1" lang="ja-JP" altLang="en-US" sz="18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418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09D8D1-61E0-4B40-A2B4-C5793746DD2B}" type="slidenum">
              <a:rPr lang="ja-JP" altLang="en-US" smtClean="0"/>
              <a:pPr>
                <a:defRPr/>
              </a:pPr>
              <a:t>12</a:t>
            </a:fld>
            <a:endParaRPr lang="en-US" altLang="ja-JP" dirty="0"/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574675" y="304800"/>
            <a:ext cx="8001000" cy="6032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sz="3200" b="0" kern="0" baseline="0" dirty="0" smtClean="0"/>
              <a:t>中古部品市場の概況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48787" y="1648253"/>
            <a:ext cx="21034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3200" dirty="0" smtClean="0"/>
              <a:t>①部品販売会社</a:t>
            </a:r>
            <a:endParaRPr kumimoji="1" lang="en-US" altLang="ja-JP" sz="3200" dirty="0" smtClean="0"/>
          </a:p>
          <a:p>
            <a:pPr algn="l"/>
            <a:r>
              <a:rPr lang="ja-JP" altLang="en-US" sz="3200" dirty="0" smtClean="0"/>
              <a:t>②整備業者</a:t>
            </a:r>
            <a:endParaRPr lang="en-US" altLang="ja-JP" sz="3200" dirty="0" smtClean="0"/>
          </a:p>
          <a:p>
            <a:pPr algn="l"/>
            <a:r>
              <a:rPr kumimoji="1" lang="ja-JP" altLang="en-US" sz="3200" dirty="0" smtClean="0"/>
              <a:t>③ユーザー</a:t>
            </a:r>
            <a:endParaRPr kumimoji="1" lang="ja-JP" altLang="en-US" sz="3200" dirty="0"/>
          </a:p>
        </p:txBody>
      </p:sp>
      <p:sp>
        <p:nvSpPr>
          <p:cNvPr id="10" name="角丸四角形 9"/>
          <p:cNvSpPr/>
          <p:nvPr/>
        </p:nvSpPr>
        <p:spPr bwMode="auto">
          <a:xfrm>
            <a:off x="712004" y="1469708"/>
            <a:ext cx="3715980" cy="1528615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192906" y="1124744"/>
            <a:ext cx="732893" cy="4206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顧客</a:t>
            </a:r>
            <a:endParaRPr kumimoji="1" lang="ja-JP" altLang="en-US" sz="32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780791" y="1812400"/>
            <a:ext cx="2377574" cy="748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3200" dirty="0" smtClean="0"/>
              <a:t>①直接購入</a:t>
            </a:r>
            <a:endParaRPr kumimoji="1" lang="en-US" altLang="ja-JP" sz="3200" dirty="0" smtClean="0"/>
          </a:p>
          <a:p>
            <a:pPr algn="l"/>
            <a:r>
              <a:rPr lang="ja-JP" altLang="en-US" sz="3200" dirty="0" smtClean="0"/>
              <a:t>②仲介者経由購入</a:t>
            </a:r>
            <a:endParaRPr lang="en-US" altLang="ja-JP" sz="3200" dirty="0" smtClean="0"/>
          </a:p>
        </p:txBody>
      </p:sp>
      <p:sp>
        <p:nvSpPr>
          <p:cNvPr id="13" name="角丸四角形 12"/>
          <p:cNvSpPr/>
          <p:nvPr/>
        </p:nvSpPr>
        <p:spPr bwMode="auto">
          <a:xfrm>
            <a:off x="4644008" y="1469707"/>
            <a:ext cx="3715980" cy="1528615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850796" y="1124743"/>
            <a:ext cx="1281121" cy="4206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販売方法</a:t>
            </a:r>
            <a:endParaRPr kumimoji="1" lang="ja-JP" altLang="en-US" sz="32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38145" y="3662655"/>
            <a:ext cx="3368230" cy="17338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ja-JP" altLang="en-US" sz="3200" dirty="0" smtClean="0"/>
              <a:t>①需要把握</a:t>
            </a:r>
            <a:endParaRPr lang="en-US" altLang="ja-JP" sz="3200" dirty="0" smtClean="0"/>
          </a:p>
          <a:p>
            <a:pPr algn="l"/>
            <a:r>
              <a:rPr lang="ja-JP" altLang="en-US" sz="3200" dirty="0" smtClean="0"/>
              <a:t>②マーケットプライス</a:t>
            </a:r>
            <a:r>
              <a:rPr lang="ja-JP" altLang="en-US" sz="3200" dirty="0"/>
              <a:t>の把握</a:t>
            </a:r>
          </a:p>
          <a:p>
            <a:pPr algn="l"/>
            <a:r>
              <a:rPr lang="ja-JP" altLang="en-US" sz="3200" dirty="0"/>
              <a:t>③</a:t>
            </a:r>
            <a:r>
              <a:rPr lang="ja-JP" altLang="en-US" sz="3200" dirty="0" smtClean="0"/>
              <a:t>スタッフ</a:t>
            </a:r>
            <a:r>
              <a:rPr lang="ja-JP" altLang="en-US" sz="3200" dirty="0"/>
              <a:t>の</a:t>
            </a:r>
            <a:r>
              <a:rPr lang="ja-JP" altLang="en-US" sz="3200" dirty="0" smtClean="0"/>
              <a:t>確保</a:t>
            </a:r>
            <a:endParaRPr lang="ja-JP" altLang="en-US" sz="3200" dirty="0"/>
          </a:p>
          <a:p>
            <a:pPr algn="l"/>
            <a:r>
              <a:rPr lang="ja-JP" altLang="en-US" sz="3200" dirty="0" smtClean="0"/>
              <a:t>④現地商</a:t>
            </a:r>
            <a:r>
              <a:rPr lang="ja-JP" altLang="en-US" sz="3200" dirty="0"/>
              <a:t>習慣</a:t>
            </a:r>
          </a:p>
          <a:p>
            <a:pPr algn="l"/>
            <a:r>
              <a:rPr lang="ja-JP" altLang="en-US" sz="3200" dirty="0" smtClean="0"/>
              <a:t>⑤管理</a:t>
            </a:r>
            <a:r>
              <a:rPr lang="ja-JP" altLang="en-US" sz="3200" dirty="0"/>
              <a:t>体制</a:t>
            </a:r>
          </a:p>
        </p:txBody>
      </p:sp>
      <p:sp>
        <p:nvSpPr>
          <p:cNvPr id="16" name="角丸四角形 15"/>
          <p:cNvSpPr/>
          <p:nvPr/>
        </p:nvSpPr>
        <p:spPr bwMode="auto">
          <a:xfrm>
            <a:off x="701362" y="3484110"/>
            <a:ext cx="3726622" cy="2321154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929434" y="3178546"/>
            <a:ext cx="1281120" cy="4206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ポイント</a:t>
            </a:r>
            <a:endParaRPr kumimoji="1" lang="ja-JP" altLang="en-US" sz="32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767967" y="3662655"/>
            <a:ext cx="1829347" cy="17338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ja-JP" altLang="en-US" sz="3200" dirty="0" smtClean="0"/>
              <a:t>①政治</a:t>
            </a:r>
            <a:endParaRPr lang="en-US" altLang="ja-JP" sz="3200" dirty="0" smtClean="0"/>
          </a:p>
          <a:p>
            <a:pPr algn="l"/>
            <a:r>
              <a:rPr lang="ja-JP" altLang="en-US" sz="3200" dirty="0" smtClean="0"/>
              <a:t>②輸入手続き</a:t>
            </a:r>
            <a:endParaRPr lang="ja-JP" altLang="en-US" sz="3200" dirty="0"/>
          </a:p>
          <a:p>
            <a:pPr algn="l"/>
            <a:r>
              <a:rPr lang="ja-JP" altLang="en-US" sz="3200" dirty="0" smtClean="0"/>
              <a:t>③売上回収</a:t>
            </a:r>
            <a:endParaRPr lang="ja-JP" altLang="en-US" sz="3200" dirty="0"/>
          </a:p>
          <a:p>
            <a:pPr algn="l"/>
            <a:r>
              <a:rPr lang="ja-JP" altLang="en-US" sz="3200" dirty="0" smtClean="0"/>
              <a:t>④通貨</a:t>
            </a:r>
            <a:endParaRPr lang="ja-JP" altLang="en-US" sz="3200" dirty="0"/>
          </a:p>
          <a:p>
            <a:pPr algn="l"/>
            <a:r>
              <a:rPr lang="ja-JP" altLang="en-US" sz="3200" dirty="0" smtClean="0"/>
              <a:t>⑤在庫</a:t>
            </a:r>
            <a:endParaRPr lang="ja-JP" altLang="en-US" sz="3200" dirty="0"/>
          </a:p>
        </p:txBody>
      </p:sp>
      <p:sp>
        <p:nvSpPr>
          <p:cNvPr id="19" name="角丸四角形 18"/>
          <p:cNvSpPr/>
          <p:nvPr/>
        </p:nvSpPr>
        <p:spPr bwMode="auto">
          <a:xfrm>
            <a:off x="4631184" y="3484110"/>
            <a:ext cx="3726622" cy="2321154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996313" y="3178546"/>
            <a:ext cx="1007007" cy="4206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リスク</a:t>
            </a:r>
            <a:endParaRPr kumimoji="1" lang="ja-JP" altLang="en-US" sz="32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3050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09D8D1-61E0-4B40-A2B4-C5793746DD2B}" type="slidenum">
              <a:rPr lang="ja-JP" altLang="en-US" smtClean="0"/>
              <a:pPr>
                <a:defRPr/>
              </a:pPr>
              <a:t>13</a:t>
            </a:fld>
            <a:endParaRPr lang="en-US" altLang="ja-JP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574675" y="304800"/>
            <a:ext cx="8001000" cy="6032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sz="3200" b="0" kern="0" baseline="0" dirty="0" smtClean="0"/>
              <a:t>中古部品市場の状況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75" y="1196752"/>
            <a:ext cx="3798978" cy="213692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696" y="1196752"/>
            <a:ext cx="3798980" cy="213692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75" y="3573016"/>
            <a:ext cx="3798978" cy="2136926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696" y="3573017"/>
            <a:ext cx="3798979" cy="213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294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09D8D1-61E0-4B40-A2B4-C5793746DD2B}" type="slidenum">
              <a:rPr lang="ja-JP" altLang="en-US" smtClean="0"/>
              <a:pPr>
                <a:defRPr/>
              </a:pPr>
              <a:t>14</a:t>
            </a:fld>
            <a:endParaRPr lang="en-US" altLang="ja-JP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574675" y="304800"/>
            <a:ext cx="8001000" cy="6032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sz="3200" b="0" kern="0" baseline="0" dirty="0" smtClean="0"/>
              <a:t>その他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75" y="1412776"/>
            <a:ext cx="3853309" cy="216748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366" y="1412776"/>
            <a:ext cx="3853309" cy="2167487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365" y="3789041"/>
            <a:ext cx="3853309" cy="216748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75" y="3789041"/>
            <a:ext cx="3853309" cy="216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309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09D8D1-61E0-4B40-A2B4-C5793746DD2B}" type="slidenum">
              <a:rPr lang="ja-JP" altLang="en-US" smtClean="0"/>
              <a:pPr>
                <a:defRPr/>
              </a:pPr>
              <a:t>1</a:t>
            </a:fld>
            <a:endParaRPr lang="en-US" altLang="ja-JP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2" t="13277" r="1181" b="13525"/>
          <a:stretch/>
        </p:blipFill>
        <p:spPr bwMode="auto">
          <a:xfrm>
            <a:off x="1835696" y="1052736"/>
            <a:ext cx="6048672" cy="5402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4572000" y="3140968"/>
            <a:ext cx="800219" cy="2769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kumimoji="1" lang="ja-JP" altLang="en-US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ウガンダ</a:t>
            </a:r>
            <a:endParaRPr kumimoji="1" lang="ja-JP" altLang="en-US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521151" y="3140967"/>
            <a:ext cx="646332" cy="2769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kumimoji="1" lang="ja-JP" altLang="en-US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ケニア</a:t>
            </a:r>
            <a:endParaRPr kumimoji="1" lang="ja-JP" altLang="en-US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574675" y="304800"/>
            <a:ext cx="8001000" cy="6032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sz="3200" b="0" kern="0" baseline="0" dirty="0" smtClean="0"/>
              <a:t>東アフリカの位置関係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247083" y="4221088"/>
            <a:ext cx="954108" cy="2769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kumimoji="1" lang="ja-JP" altLang="en-US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タンザニア</a:t>
            </a:r>
            <a:endParaRPr kumimoji="1" lang="ja-JP" altLang="en-US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946553" y="5465648"/>
            <a:ext cx="954108" cy="2769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kumimoji="1" lang="ja-JP" altLang="en-US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ジンバブエ</a:t>
            </a:r>
            <a:endParaRPr kumimoji="1" lang="ja-JP" altLang="en-US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105650" y="5085184"/>
            <a:ext cx="800220" cy="2769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kumimoji="1" lang="ja-JP" altLang="en-US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マラウィ</a:t>
            </a:r>
            <a:endParaRPr kumimoji="1" lang="ja-JP" altLang="en-US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183703" y="4221087"/>
            <a:ext cx="800220" cy="2769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kumimoji="1" lang="ja-JP" altLang="en-US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ザンビア</a:t>
            </a:r>
            <a:endParaRPr kumimoji="1" lang="ja-JP" altLang="en-US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247083" y="4669685"/>
            <a:ext cx="1107997" cy="2769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kumimoji="1" lang="ja-JP" altLang="en-US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モザンビーク</a:t>
            </a:r>
            <a:endParaRPr kumimoji="1" lang="ja-JP" altLang="en-US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072737" y="5770374"/>
            <a:ext cx="1107997" cy="2769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kumimoji="1" lang="ja-JP" altLang="en-US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スワジランド</a:t>
            </a:r>
            <a:endParaRPr kumimoji="1" lang="ja-JP" altLang="en-US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280793" y="6047373"/>
            <a:ext cx="954108" cy="2769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kumimoji="1" lang="ja-JP" altLang="en-US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南アフリカ</a:t>
            </a:r>
            <a:endParaRPr kumimoji="1" lang="ja-JP" altLang="en-US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562143" y="6094324"/>
            <a:ext cx="646332" cy="2769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kumimoji="1" lang="ja-JP" altLang="en-US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レソト</a:t>
            </a:r>
            <a:endParaRPr kumimoji="1" lang="ja-JP" altLang="en-US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221299" y="5601424"/>
            <a:ext cx="800220" cy="2769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kumimoji="1" lang="ja-JP" altLang="en-US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ボツワナ</a:t>
            </a:r>
            <a:endParaRPr kumimoji="1" lang="ja-JP" altLang="en-US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018017" y="5088203"/>
            <a:ext cx="800220" cy="2769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kumimoji="1" lang="ja-JP" altLang="en-US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ナミビア</a:t>
            </a:r>
            <a:endParaRPr kumimoji="1" lang="ja-JP" altLang="en-US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cxnSp>
        <p:nvCxnSpPr>
          <p:cNvPr id="19" name="直線矢印コネクタ 18"/>
          <p:cNvCxnSpPr/>
          <p:nvPr/>
        </p:nvCxnSpPr>
        <p:spPr bwMode="auto">
          <a:xfrm>
            <a:off x="5372219" y="3417966"/>
            <a:ext cx="189924" cy="335941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直線矢印コネクタ 20"/>
          <p:cNvCxnSpPr/>
          <p:nvPr/>
        </p:nvCxnSpPr>
        <p:spPr bwMode="auto">
          <a:xfrm flipH="1">
            <a:off x="5946553" y="3417967"/>
            <a:ext cx="664604" cy="335941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直線矢印コネクタ 22"/>
          <p:cNvCxnSpPr>
            <a:stCxn id="9" idx="1"/>
          </p:cNvCxnSpPr>
          <p:nvPr/>
        </p:nvCxnSpPr>
        <p:spPr bwMode="auto">
          <a:xfrm flipH="1" flipV="1">
            <a:off x="5740435" y="4352188"/>
            <a:ext cx="506648" cy="7400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直線矢印コネクタ 24"/>
          <p:cNvCxnSpPr/>
          <p:nvPr/>
        </p:nvCxnSpPr>
        <p:spPr bwMode="auto">
          <a:xfrm flipH="1" flipV="1">
            <a:off x="5946553" y="4803256"/>
            <a:ext cx="295492" cy="7400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直線矢印コネクタ 26"/>
          <p:cNvCxnSpPr/>
          <p:nvPr/>
        </p:nvCxnSpPr>
        <p:spPr bwMode="auto">
          <a:xfrm flipH="1" flipV="1">
            <a:off x="5740435" y="4946684"/>
            <a:ext cx="358518" cy="287418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直線矢印コネクタ 28"/>
          <p:cNvCxnSpPr/>
          <p:nvPr/>
        </p:nvCxnSpPr>
        <p:spPr bwMode="auto">
          <a:xfrm flipH="1" flipV="1">
            <a:off x="5367641" y="5234102"/>
            <a:ext cx="674351" cy="231546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直線矢印コネクタ 29"/>
          <p:cNvCxnSpPr/>
          <p:nvPr/>
        </p:nvCxnSpPr>
        <p:spPr bwMode="auto">
          <a:xfrm flipH="1" flipV="1">
            <a:off x="5372219" y="5770374"/>
            <a:ext cx="702961" cy="143709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直線矢印コネクタ 31"/>
          <p:cNvCxnSpPr>
            <a:stCxn id="16" idx="1"/>
          </p:cNvCxnSpPr>
          <p:nvPr/>
        </p:nvCxnSpPr>
        <p:spPr bwMode="auto">
          <a:xfrm flipH="1" flipV="1">
            <a:off x="5173139" y="5994629"/>
            <a:ext cx="389004" cy="238195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直線矢印コネクタ 33"/>
          <p:cNvCxnSpPr/>
          <p:nvPr/>
        </p:nvCxnSpPr>
        <p:spPr bwMode="auto">
          <a:xfrm flipV="1">
            <a:off x="4234901" y="6066775"/>
            <a:ext cx="492775" cy="119097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直線矢印コネクタ 35"/>
          <p:cNvCxnSpPr>
            <a:stCxn id="17" idx="3"/>
          </p:cNvCxnSpPr>
          <p:nvPr/>
        </p:nvCxnSpPr>
        <p:spPr bwMode="auto">
          <a:xfrm flipV="1">
            <a:off x="4021519" y="5600534"/>
            <a:ext cx="800043" cy="139390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線矢印コネクタ 37"/>
          <p:cNvCxnSpPr/>
          <p:nvPr/>
        </p:nvCxnSpPr>
        <p:spPr bwMode="auto">
          <a:xfrm>
            <a:off x="3818237" y="5234102"/>
            <a:ext cx="603303" cy="87837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直線矢印コネクタ 40"/>
          <p:cNvCxnSpPr/>
          <p:nvPr/>
        </p:nvCxnSpPr>
        <p:spPr bwMode="auto">
          <a:xfrm>
            <a:off x="4933755" y="4498087"/>
            <a:ext cx="239384" cy="448597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14156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 txBox="1">
            <a:spLocks noChangeArrowheads="1"/>
          </p:cNvSpPr>
          <p:nvPr/>
        </p:nvSpPr>
        <p:spPr bwMode="auto">
          <a:xfrm>
            <a:off x="550850" y="2286000"/>
            <a:ext cx="8280400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ja-JP" altLang="en-US" sz="3600" b="0" kern="0" baseline="0" dirty="0" smtClean="0">
                <a:latin typeface="HGP創英角ｺﾞｼｯｸUB" pitchFamily="50" charset="-128"/>
                <a:ea typeface="HGP創英角ｺﾞｼｯｸUB" pitchFamily="50" charset="-128"/>
              </a:rPr>
              <a:t>中古車販売市場</a:t>
            </a:r>
          </a:p>
        </p:txBody>
      </p:sp>
    </p:spTree>
    <p:extLst>
      <p:ext uri="{BB962C8B-B14F-4D97-AF65-F5344CB8AC3E}">
        <p14:creationId xmlns:p14="http://schemas.microsoft.com/office/powerpoint/2010/main" val="3710366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1AE25E-0912-45B0-99F5-05B4DB428A7F}" type="slidenum">
              <a:rPr lang="ja-JP" altLang="en-US" smtClean="0"/>
              <a:pPr>
                <a:defRPr/>
              </a:pPr>
              <a:t>3</a:t>
            </a:fld>
            <a:endParaRPr lang="en-US" altLang="ja-JP" dirty="0"/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568110" y="5970185"/>
            <a:ext cx="339067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ja-JP" altLang="en-US" sz="1000" b="0" baseline="0" dirty="0">
                <a:ea typeface="ＭＳ ゴシック" pitchFamily="49" charset="-128"/>
              </a:rPr>
              <a:t>出所</a:t>
            </a:r>
            <a:r>
              <a:rPr lang="ja-JP" altLang="en-US" sz="1000" b="0" baseline="0" dirty="0" smtClean="0">
                <a:ea typeface="ＭＳ ゴシック" pitchFamily="49" charset="-128"/>
              </a:rPr>
              <a:t>：日本自動車販売協会連合会、財務省「貿易統計」</a:t>
            </a:r>
            <a:endParaRPr lang="ja-JP" altLang="en-US" sz="1000" b="0" baseline="0" dirty="0">
              <a:ea typeface="ＭＳ ゴシック" pitchFamily="49" charset="-128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574675" y="304800"/>
            <a:ext cx="8001000" cy="6032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sz="3200" b="0" kern="0" baseline="0" dirty="0" smtClean="0"/>
              <a:t>中古車輸出台数の推移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124744"/>
            <a:ext cx="8006142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6267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1AE25E-0912-45B0-99F5-05B4DB428A7F}" type="slidenum">
              <a:rPr lang="ja-JP" altLang="en-US" smtClean="0"/>
              <a:pPr>
                <a:defRPr/>
              </a:pPr>
              <a:t>4</a:t>
            </a:fld>
            <a:endParaRPr lang="en-US" altLang="ja-JP" dirty="0"/>
          </a:p>
        </p:txBody>
      </p:sp>
      <p:sp>
        <p:nvSpPr>
          <p:cNvPr id="3" name="スライド番号プレースホルダー 1"/>
          <p:cNvSpPr txBox="1">
            <a:spLocks/>
          </p:cNvSpPr>
          <p:nvPr/>
        </p:nvSpPr>
        <p:spPr bwMode="auto">
          <a:xfrm>
            <a:off x="6553200" y="6481763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0" sz="1200" b="0" kern="1200" baseline="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b="1" kern="1200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b="1" kern="1200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b="1" kern="1200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b="1" kern="1200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b="1" kern="1200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b="1" kern="1200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b="1" kern="1200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b="1" kern="1200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  <a:cs typeface="+mn-cs"/>
              </a:defRPr>
            </a:lvl9pPr>
          </a:lstStyle>
          <a:p>
            <a:pPr>
              <a:defRPr/>
            </a:pPr>
            <a:fld id="{F91AE25E-0912-45B0-99F5-05B4DB428A7F}" type="slidenum">
              <a:rPr lang="ja-JP" altLang="en-US" smtClean="0"/>
              <a:pPr>
                <a:defRPr/>
              </a:pPr>
              <a:t>4</a:t>
            </a:fld>
            <a:endParaRPr lang="en-US" altLang="ja-JP" dirty="0"/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585747" y="5780422"/>
            <a:ext cx="172354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ja-JP" altLang="en-US" sz="1000" b="0" baseline="0" dirty="0">
                <a:ea typeface="ＭＳ ゴシック" pitchFamily="49" charset="-128"/>
              </a:rPr>
              <a:t>出所</a:t>
            </a:r>
            <a:r>
              <a:rPr lang="ja-JP" altLang="en-US" sz="1000" b="0" baseline="0" dirty="0" smtClean="0">
                <a:ea typeface="ＭＳ ゴシック" pitchFamily="49" charset="-128"/>
              </a:rPr>
              <a:t>：財務省「貿易統計」</a:t>
            </a:r>
            <a:endParaRPr lang="ja-JP" altLang="en-US" sz="1000" b="0" baseline="0" dirty="0">
              <a:ea typeface="ＭＳ ゴシック" pitchFamily="49" charset="-128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574675" y="304800"/>
            <a:ext cx="8001000" cy="6032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sz="3200" b="0" kern="0" baseline="0" dirty="0" smtClean="0"/>
              <a:t>中古車輸出市場における東アフリカの占有率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593385" y="6055932"/>
            <a:ext cx="749435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ja-JP" altLang="en-US" sz="1000" b="0" baseline="0" dirty="0" smtClean="0">
                <a:ea typeface="ＭＳ ゴシック" pitchFamily="49" charset="-128"/>
              </a:rPr>
              <a:t>東南アフリカ対象国：ケニア・ウガンダ・タンザニア・ザンビア・マラウィ・モザンビーク・</a:t>
            </a:r>
            <a:r>
              <a:rPr lang="ja-JP" altLang="en-US" sz="1000" b="0" baseline="0" dirty="0">
                <a:ea typeface="ＭＳ ゴシック" pitchFamily="49" charset="-128"/>
              </a:rPr>
              <a:t>ジンバブエ・南アフリカ共和国・</a:t>
            </a:r>
            <a:endParaRPr lang="en-US" altLang="ja-JP" sz="1000" b="0" baseline="0" dirty="0" smtClean="0">
              <a:ea typeface="ＭＳ ゴシック" pitchFamily="49" charset="-128"/>
            </a:endParaRPr>
          </a:p>
          <a:p>
            <a:pPr algn="l" eaLnBrk="1" hangingPunct="1"/>
            <a:r>
              <a:rPr lang="ja-JP" altLang="en-US" sz="1000" b="0" baseline="0" dirty="0">
                <a:ea typeface="ＭＳ ゴシック" pitchFamily="49" charset="-128"/>
              </a:rPr>
              <a:t>　</a:t>
            </a:r>
            <a:r>
              <a:rPr lang="ja-JP" altLang="en-US" sz="1000" b="0" baseline="0" dirty="0" smtClean="0">
                <a:ea typeface="ＭＳ ゴシック" pitchFamily="49" charset="-128"/>
              </a:rPr>
              <a:t>　　　　　　　　　レソト・スワジランド・ボツワナ・ナミビア</a:t>
            </a:r>
            <a:endParaRPr lang="ja-JP" altLang="en-US" sz="1000" b="0" baseline="0" dirty="0">
              <a:ea typeface="ＭＳ ゴシック" pitchFamily="49" charset="-128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62" y="1124744"/>
            <a:ext cx="7916798" cy="4655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6637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1AE25E-0912-45B0-99F5-05B4DB428A7F}" type="slidenum">
              <a:rPr lang="ja-JP" altLang="en-US" smtClean="0"/>
              <a:pPr>
                <a:defRPr/>
              </a:pPr>
              <a:t>5</a:t>
            </a:fld>
            <a:endParaRPr lang="en-US" altLang="ja-JP" dirty="0"/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611188" y="5727451"/>
            <a:ext cx="339067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ja-JP" altLang="en-US" sz="1000" b="0" baseline="0" dirty="0">
                <a:ea typeface="ＭＳ ゴシック" pitchFamily="49" charset="-128"/>
              </a:rPr>
              <a:t>出所</a:t>
            </a:r>
            <a:r>
              <a:rPr lang="ja-JP" altLang="en-US" sz="1000" b="0" baseline="0" dirty="0" smtClean="0">
                <a:ea typeface="ＭＳ ゴシック" pitchFamily="49" charset="-128"/>
              </a:rPr>
              <a:t>：日本自動車販売協会連合会、財務省「貿易統計」</a:t>
            </a:r>
            <a:endParaRPr lang="ja-JP" altLang="en-US" sz="1000" b="0" baseline="0" dirty="0">
              <a:ea typeface="ＭＳ ゴシック" pitchFamily="49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574675" y="304800"/>
            <a:ext cx="8001000" cy="6032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sz="3200" b="0" kern="0" baseline="0" dirty="0" smtClean="0"/>
              <a:t>東アフリカ各国への中古車輸出台数推移</a:t>
            </a:r>
          </a:p>
        </p:txBody>
      </p:sp>
      <p:sp>
        <p:nvSpPr>
          <p:cNvPr id="6" name="Text Box 101"/>
          <p:cNvSpPr txBox="1">
            <a:spLocks noChangeArrowheads="1"/>
          </p:cNvSpPr>
          <p:nvPr/>
        </p:nvSpPr>
        <p:spPr bwMode="auto">
          <a:xfrm>
            <a:off x="467544" y="6184270"/>
            <a:ext cx="7921625" cy="483304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0"/>
          <a:lstStyle>
            <a:lvl1pPr eaLnBrk="0" hangingPunct="0"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ja-JP" altLang="en-US" b="0" baseline="0" dirty="0" smtClean="0">
                <a:latin typeface="ＭＳ Ｐゴシック" pitchFamily="50" charset="-128"/>
              </a:rPr>
              <a:t>東アフリカ向け輸出</a:t>
            </a:r>
            <a:r>
              <a:rPr lang="ja-JP" altLang="en-US" b="0" baseline="0" dirty="0">
                <a:latin typeface="ＭＳ Ｐゴシック" pitchFamily="50" charset="-128"/>
              </a:rPr>
              <a:t>台数</a:t>
            </a:r>
            <a:r>
              <a:rPr lang="ja-JP" altLang="en-US" b="0" baseline="0" dirty="0" smtClean="0">
                <a:latin typeface="ＭＳ Ｐゴシック" pitchFamily="50" charset="-128"/>
              </a:rPr>
              <a:t>の</a:t>
            </a:r>
            <a:r>
              <a:rPr lang="ja-JP" altLang="en-US" b="0" baseline="0" dirty="0">
                <a:latin typeface="ＭＳ Ｐゴシック" pitchFamily="50" charset="-128"/>
              </a:rPr>
              <a:t>推計</a:t>
            </a:r>
            <a:endParaRPr lang="en-US" altLang="ja-JP" b="0" baseline="0" dirty="0" smtClean="0">
              <a:latin typeface="ＭＳ Ｐゴシック" pitchFamily="50" charset="-12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10" y="1143877"/>
            <a:ext cx="7987065" cy="4905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585747" y="6061160"/>
            <a:ext cx="172354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ja-JP" altLang="en-US" sz="1000" b="0" baseline="0" dirty="0">
                <a:ea typeface="ＭＳ ゴシック" pitchFamily="49" charset="-128"/>
              </a:rPr>
              <a:t>出所</a:t>
            </a:r>
            <a:r>
              <a:rPr lang="ja-JP" altLang="en-US" sz="1000" b="0" baseline="0" dirty="0" smtClean="0">
                <a:ea typeface="ＭＳ ゴシック" pitchFamily="49" charset="-128"/>
              </a:rPr>
              <a:t>：財務省「貿易統計」</a:t>
            </a:r>
            <a:endParaRPr lang="ja-JP" altLang="en-US" sz="1000" b="0" baseline="0" dirty="0"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403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1AE25E-0912-45B0-99F5-05B4DB428A7F}" type="slidenum">
              <a:rPr lang="ja-JP" altLang="en-US" smtClean="0"/>
              <a:pPr>
                <a:defRPr/>
              </a:pPr>
              <a:t>6</a:t>
            </a:fld>
            <a:endParaRPr lang="en-US" altLang="ja-JP" dirty="0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574675" y="304800"/>
            <a:ext cx="8001000" cy="6032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sz="3200" b="0" kern="0" baseline="0" dirty="0" smtClean="0"/>
              <a:t>通貨レート</a:t>
            </a: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535428" y="992823"/>
            <a:ext cx="155042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ja-JP" altLang="en-US" sz="1000" b="0" baseline="0" dirty="0" smtClean="0">
                <a:ea typeface="ＭＳ ゴシック" pitchFamily="49" charset="-128"/>
              </a:rPr>
              <a:t>ザンビアクワチャ</a:t>
            </a:r>
            <a:r>
              <a:rPr lang="en-US" altLang="ja-JP" sz="1000" b="0" baseline="0" dirty="0" smtClean="0">
                <a:ea typeface="ＭＳ ゴシック" pitchFamily="49" charset="-128"/>
              </a:rPr>
              <a:t>/USD</a:t>
            </a:r>
            <a:endParaRPr lang="ja-JP" altLang="en-US" sz="1000" b="0" baseline="0" dirty="0">
              <a:ea typeface="ＭＳ ゴシック" pitchFamily="49" charset="-128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607358" y="5649320"/>
            <a:ext cx="108395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ja-JP" altLang="en-US" sz="1000" b="0" baseline="0" dirty="0">
                <a:ea typeface="ＭＳ ゴシック" pitchFamily="49" charset="-128"/>
              </a:rPr>
              <a:t>出所</a:t>
            </a:r>
            <a:r>
              <a:rPr lang="ja-JP" altLang="en-US" sz="1000" b="0" baseline="0" dirty="0" smtClean="0">
                <a:ea typeface="ＭＳ ゴシック" pitchFamily="49" charset="-128"/>
              </a:rPr>
              <a:t>：</a:t>
            </a:r>
            <a:r>
              <a:rPr lang="en-US" altLang="ja-JP" sz="1000" b="0" baseline="0" dirty="0">
                <a:ea typeface="ＭＳ ゴシック" pitchFamily="49" charset="-128"/>
              </a:rPr>
              <a:t>XE</a:t>
            </a:r>
            <a:r>
              <a:rPr lang="en-US" altLang="ja-JP" sz="1000" b="0" baseline="0" dirty="0" smtClean="0">
                <a:ea typeface="ＭＳ ゴシック" pitchFamily="49" charset="-128"/>
              </a:rPr>
              <a:t>.COM</a:t>
            </a:r>
            <a:endParaRPr lang="ja-JP" altLang="en-US" sz="1000" b="0" baseline="0" dirty="0">
              <a:ea typeface="ＭＳ ゴシック" pitchFamily="49" charset="-128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4594771" y="991156"/>
            <a:ext cx="142218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ja-JP" altLang="en-US" sz="1000" b="0" baseline="0" dirty="0" smtClean="0">
                <a:ea typeface="ＭＳ ゴシック" pitchFamily="49" charset="-128"/>
              </a:rPr>
              <a:t>ケニアシリング</a:t>
            </a:r>
            <a:r>
              <a:rPr lang="en-US" altLang="ja-JP" sz="1000" b="0" baseline="0" dirty="0" smtClean="0">
                <a:ea typeface="ＭＳ ゴシック" pitchFamily="49" charset="-128"/>
              </a:rPr>
              <a:t>/USD</a:t>
            </a:r>
            <a:endParaRPr lang="ja-JP" altLang="en-US" sz="1000" b="0" baseline="0" dirty="0">
              <a:ea typeface="ＭＳ ゴシック" pitchFamily="49" charset="-128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591036" y="3398803"/>
            <a:ext cx="167866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ja-JP" altLang="en-US" sz="1000" b="0" baseline="0" dirty="0" smtClean="0">
                <a:ea typeface="ＭＳ ゴシック" pitchFamily="49" charset="-128"/>
              </a:rPr>
              <a:t>タンザニアシリング</a:t>
            </a:r>
            <a:r>
              <a:rPr lang="en-US" altLang="ja-JP" sz="1000" b="0" baseline="0" dirty="0" smtClean="0">
                <a:ea typeface="ＭＳ ゴシック" pitchFamily="49" charset="-128"/>
              </a:rPr>
              <a:t>/USD</a:t>
            </a:r>
            <a:endParaRPr lang="ja-JP" altLang="en-US" sz="1000" b="0" baseline="0" dirty="0">
              <a:ea typeface="ＭＳ ゴシック" pitchFamily="49" charset="-128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4" t="25736" r="41047" b="29905"/>
          <a:stretch/>
        </p:blipFill>
        <p:spPr bwMode="auto">
          <a:xfrm>
            <a:off x="574676" y="1252679"/>
            <a:ext cx="3853308" cy="2035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爆発 1 2"/>
          <p:cNvSpPr/>
          <p:nvPr/>
        </p:nvSpPr>
        <p:spPr bwMode="auto">
          <a:xfrm>
            <a:off x="2269701" y="1139963"/>
            <a:ext cx="1634480" cy="1130424"/>
          </a:xfrm>
          <a:prstGeom prst="irregularSeal1">
            <a:avLst/>
          </a:prstGeom>
          <a:solidFill>
            <a:srgbClr val="FF00F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800" b="1" i="0" u="none" strike="noStrike" cap="none" normalizeH="0" baseline="-2500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ＭＳ Ｐゴシック" pitchFamily="50" charset="-128"/>
              </a:rPr>
              <a:t>55%DOWN</a:t>
            </a:r>
            <a:endParaRPr kumimoji="1" lang="ja-JP" altLang="en-US" sz="1800" b="1" i="0" u="none" strike="noStrike" cap="none" normalizeH="0" baseline="-2500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ea typeface="ＭＳ Ｐゴシック" pitchFamily="50" charset="-128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5" t="37445" r="41110" b="18080"/>
          <a:stretch/>
        </p:blipFill>
        <p:spPr bwMode="auto">
          <a:xfrm>
            <a:off x="4775582" y="1261739"/>
            <a:ext cx="3800093" cy="2026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爆発 1 13"/>
          <p:cNvSpPr/>
          <p:nvPr/>
        </p:nvSpPr>
        <p:spPr bwMode="auto">
          <a:xfrm>
            <a:off x="6588224" y="1095646"/>
            <a:ext cx="1634480" cy="1130424"/>
          </a:xfrm>
          <a:prstGeom prst="irregularSeal1">
            <a:avLst/>
          </a:prstGeom>
          <a:solidFill>
            <a:srgbClr val="FF00F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800" b="1" i="0" u="none" strike="noStrike" cap="none" normalizeH="0" baseline="-2500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ＭＳ Ｐゴシック" pitchFamily="50" charset="-128"/>
              </a:rPr>
              <a:t>16%DOWN</a:t>
            </a:r>
            <a:endParaRPr kumimoji="1" lang="ja-JP" altLang="en-US" sz="1800" b="1" i="0" u="none" strike="noStrike" cap="none" normalizeH="0" baseline="-2500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ea typeface="ＭＳ Ｐゴシック" pitchFamily="50" charset="-128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0" t="37767" r="41037" b="18081"/>
          <a:stretch/>
        </p:blipFill>
        <p:spPr bwMode="auto">
          <a:xfrm>
            <a:off x="574675" y="3645024"/>
            <a:ext cx="3853309" cy="202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爆発 1 16"/>
          <p:cNvSpPr/>
          <p:nvPr/>
        </p:nvSpPr>
        <p:spPr bwMode="auto">
          <a:xfrm>
            <a:off x="2339752" y="3392726"/>
            <a:ext cx="1634480" cy="1130424"/>
          </a:xfrm>
          <a:prstGeom prst="irregularSeal1">
            <a:avLst/>
          </a:prstGeom>
          <a:solidFill>
            <a:srgbClr val="FF00F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dirty="0">
                <a:solidFill>
                  <a:schemeClr val="bg1"/>
                </a:solidFill>
              </a:rPr>
              <a:t>2</a:t>
            </a:r>
            <a:r>
              <a:rPr kumimoji="1" lang="en-US" altLang="ja-JP" sz="1800" b="1" i="0" u="none" strike="noStrike" cap="none" normalizeH="0" baseline="-2500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ＭＳ Ｐゴシック" pitchFamily="50" charset="-128"/>
              </a:rPr>
              <a:t>6%DOWN</a:t>
            </a:r>
            <a:endParaRPr kumimoji="1" lang="ja-JP" altLang="en-US" sz="1800" b="1" i="0" u="none" strike="noStrike" cap="none" normalizeH="0" baseline="-2500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ea typeface="ＭＳ Ｐゴシック" pitchFamily="50" charset="-128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4775582" y="3428092"/>
            <a:ext cx="90922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 baseline="-250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ja-JP" altLang="en-US" sz="1000" b="0" baseline="0" dirty="0" smtClean="0">
                <a:ea typeface="ＭＳ ゴシック" pitchFamily="49" charset="-128"/>
              </a:rPr>
              <a:t>日本円</a:t>
            </a:r>
            <a:r>
              <a:rPr lang="en-US" altLang="ja-JP" sz="1000" b="0" baseline="0" dirty="0" smtClean="0">
                <a:ea typeface="ＭＳ ゴシック" pitchFamily="49" charset="-128"/>
              </a:rPr>
              <a:t>/USD</a:t>
            </a:r>
            <a:endParaRPr lang="ja-JP" altLang="en-US" sz="1000" b="0" baseline="0" dirty="0">
              <a:ea typeface="ＭＳ ゴシック" pitchFamily="49" charset="-128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6" t="25968" r="40937" b="30000"/>
          <a:stretch/>
        </p:blipFill>
        <p:spPr bwMode="auto">
          <a:xfrm>
            <a:off x="4775582" y="3674313"/>
            <a:ext cx="3800093" cy="1984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爆発 1 19"/>
          <p:cNvSpPr/>
          <p:nvPr/>
        </p:nvSpPr>
        <p:spPr bwMode="auto">
          <a:xfrm>
            <a:off x="6600428" y="3428092"/>
            <a:ext cx="1634480" cy="1130424"/>
          </a:xfrm>
          <a:prstGeom prst="irregularSeal1">
            <a:avLst/>
          </a:prstGeom>
          <a:solidFill>
            <a:srgbClr val="FF00F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800" b="1" i="0" u="none" strike="noStrike" cap="none" normalizeH="0" baseline="-2500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ＭＳ Ｐゴシック" pitchFamily="50" charset="-128"/>
              </a:rPr>
              <a:t>16%DOWN</a:t>
            </a:r>
            <a:endParaRPr kumimoji="1" lang="ja-JP" altLang="en-US" sz="1800" b="1" i="0" u="none" strike="noStrike" cap="none" normalizeH="0" baseline="-2500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7650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1AE25E-0912-45B0-99F5-05B4DB428A7F}" type="slidenum">
              <a:rPr lang="ja-JP" altLang="en-US" smtClean="0"/>
              <a:pPr>
                <a:defRPr/>
              </a:pPr>
              <a:t>7</a:t>
            </a:fld>
            <a:endParaRPr lang="en-US" altLang="ja-JP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574675" y="304800"/>
            <a:ext cx="8001000" cy="6032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sz="3200" b="0" kern="0" baseline="0" dirty="0" smtClean="0"/>
              <a:t>流通経路と販売方法</a:t>
            </a:r>
          </a:p>
        </p:txBody>
      </p:sp>
      <p:pic>
        <p:nvPicPr>
          <p:cNvPr id="9218" name="Picture 2" descr="http://image02.w.livedoor.jp/b/i/book-wiki/1f714b59d11d87d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9" t="47032" r="9810" b="3433"/>
          <a:stretch/>
        </p:blipFill>
        <p:spPr bwMode="auto">
          <a:xfrm>
            <a:off x="1619672" y="1212092"/>
            <a:ext cx="5509493" cy="514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6388908" y="2199347"/>
            <a:ext cx="800220" cy="2769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kumimoji="1" lang="ja-JP" altLang="en-US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モンバサ</a:t>
            </a:r>
            <a:endParaRPr kumimoji="1" lang="ja-JP" altLang="en-US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021168" y="2780928"/>
            <a:ext cx="1415773" cy="2769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kumimoji="1" lang="ja-JP" altLang="en-US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ダルエスサラーム</a:t>
            </a:r>
            <a:endParaRPr kumimoji="1" lang="ja-JP" altLang="en-US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220948" y="5473686"/>
            <a:ext cx="800220" cy="2769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kumimoji="1" lang="ja-JP" altLang="en-US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ダーバン</a:t>
            </a:r>
            <a:endParaRPr kumimoji="1" lang="ja-JP" altLang="en-US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18057" y="5212076"/>
            <a:ext cx="24978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3200" dirty="0" smtClean="0"/>
              <a:t>①ネット販売</a:t>
            </a:r>
            <a:endParaRPr kumimoji="1" lang="en-US" altLang="ja-JP" sz="3200" dirty="0" smtClean="0"/>
          </a:p>
          <a:p>
            <a:pPr algn="l"/>
            <a:r>
              <a:rPr lang="ja-JP" altLang="en-US" sz="3200" dirty="0" smtClean="0"/>
              <a:t>②ショールーム販売</a:t>
            </a:r>
            <a:endParaRPr lang="en-US" altLang="ja-JP" sz="3200" dirty="0" smtClean="0"/>
          </a:p>
          <a:p>
            <a:pPr algn="l"/>
            <a:r>
              <a:rPr kumimoji="1" lang="ja-JP" altLang="en-US" sz="3200" dirty="0" smtClean="0"/>
              <a:t>③ブローカー販売</a:t>
            </a:r>
            <a:endParaRPr kumimoji="1" lang="ja-JP" altLang="en-US" sz="3200" dirty="0"/>
          </a:p>
        </p:txBody>
      </p:sp>
      <p:sp>
        <p:nvSpPr>
          <p:cNvPr id="13" name="角丸四角形 12"/>
          <p:cNvSpPr/>
          <p:nvPr/>
        </p:nvSpPr>
        <p:spPr bwMode="auto">
          <a:xfrm>
            <a:off x="584124" y="5157192"/>
            <a:ext cx="2619724" cy="121930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253425" y="4851628"/>
            <a:ext cx="1281121" cy="4206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販売手法</a:t>
            </a:r>
            <a:endParaRPr kumimoji="1" lang="ja-JP" altLang="en-US" sz="32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436096" y="4871656"/>
            <a:ext cx="800220" cy="2769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kumimoji="1" lang="ja-JP" altLang="en-US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マプート</a:t>
            </a:r>
            <a:endParaRPr kumimoji="1" lang="ja-JP" altLang="en-US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484915" y="4437112"/>
            <a:ext cx="1261885" cy="2769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kumimoji="1" lang="ja-JP" altLang="en-US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ウォルビスベイ</a:t>
            </a:r>
            <a:endParaRPr kumimoji="1" lang="ja-JP" altLang="en-US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2207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1AE25E-0912-45B0-99F5-05B4DB428A7F}" type="slidenum">
              <a:rPr lang="ja-JP" altLang="en-US" smtClean="0"/>
              <a:pPr>
                <a:defRPr/>
              </a:pPr>
              <a:t>8</a:t>
            </a:fld>
            <a:endParaRPr lang="en-US" altLang="ja-JP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574675" y="304800"/>
            <a:ext cx="8001000" cy="6032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sz="3200" b="0" kern="0" baseline="0" dirty="0"/>
              <a:t>中古車の</a:t>
            </a:r>
            <a:r>
              <a:rPr lang="ja-JP" altLang="en-US" sz="3200" b="0" kern="0" baseline="0" dirty="0" smtClean="0"/>
              <a:t>購買状況</a:t>
            </a:r>
          </a:p>
        </p:txBody>
      </p:sp>
      <p:sp>
        <p:nvSpPr>
          <p:cNvPr id="7" name="二等辺三角形 6"/>
          <p:cNvSpPr/>
          <p:nvPr/>
        </p:nvSpPr>
        <p:spPr bwMode="auto">
          <a:xfrm>
            <a:off x="574675" y="1268760"/>
            <a:ext cx="8001000" cy="4824536"/>
          </a:xfrm>
          <a:prstGeom prst="triangle">
            <a:avLst/>
          </a:prstGeom>
          <a:solidFill>
            <a:srgbClr val="FF00FF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800" b="1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50" charset="-128"/>
              </a:rPr>
              <a:t>Aaa</a:t>
            </a:r>
            <a:endParaRPr kumimoji="1" lang="en-US" altLang="ja-JP" sz="18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50" charset="-128"/>
            </a:endParaRPr>
          </a:p>
        </p:txBody>
      </p:sp>
      <p:sp>
        <p:nvSpPr>
          <p:cNvPr id="8" name="二等辺三角形 7"/>
          <p:cNvSpPr/>
          <p:nvPr/>
        </p:nvSpPr>
        <p:spPr bwMode="auto">
          <a:xfrm>
            <a:off x="1536588" y="1268760"/>
            <a:ext cx="6077173" cy="3672408"/>
          </a:xfrm>
          <a:prstGeom prst="triangle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50" charset="-128"/>
            </a:endParaRPr>
          </a:p>
        </p:txBody>
      </p:sp>
      <p:sp>
        <p:nvSpPr>
          <p:cNvPr id="9" name="二等辺三角形 8"/>
          <p:cNvSpPr/>
          <p:nvPr/>
        </p:nvSpPr>
        <p:spPr bwMode="auto">
          <a:xfrm>
            <a:off x="2254318" y="1268760"/>
            <a:ext cx="4641713" cy="2808312"/>
          </a:xfrm>
          <a:prstGeom prst="triangle">
            <a:avLst/>
          </a:prstGeom>
          <a:solidFill>
            <a:srgbClr val="66FF66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50" charset="-128"/>
            </a:endParaRPr>
          </a:p>
        </p:txBody>
      </p:sp>
      <p:sp>
        <p:nvSpPr>
          <p:cNvPr id="10" name="二等辺三角形 9"/>
          <p:cNvSpPr/>
          <p:nvPr/>
        </p:nvSpPr>
        <p:spPr bwMode="auto">
          <a:xfrm>
            <a:off x="3059833" y="1268760"/>
            <a:ext cx="3024336" cy="1836204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43720" y="5120233"/>
            <a:ext cx="2662909" cy="666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>
                <a:solidFill>
                  <a:schemeClr val="bg1"/>
                </a:solidFill>
              </a:rPr>
              <a:t>ワーカークラス</a:t>
            </a:r>
            <a:endParaRPr lang="en-US" altLang="ja-JP" sz="2800" dirty="0" smtClean="0">
              <a:solidFill>
                <a:schemeClr val="bg1"/>
              </a:solidFill>
            </a:endParaRPr>
          </a:p>
          <a:p>
            <a:r>
              <a:rPr kumimoji="1" lang="ja-JP" altLang="en-US" sz="2800" dirty="0" smtClean="0">
                <a:solidFill>
                  <a:schemeClr val="bg1"/>
                </a:solidFill>
              </a:rPr>
              <a:t>（年収</a:t>
            </a:r>
            <a:r>
              <a:rPr kumimoji="1" lang="en-US" altLang="ja-JP" sz="2800" dirty="0" smtClean="0">
                <a:solidFill>
                  <a:schemeClr val="bg1"/>
                </a:solidFill>
              </a:rPr>
              <a:t>10-20</a:t>
            </a:r>
            <a:r>
              <a:rPr kumimoji="1" lang="ja-JP" altLang="en-US" sz="2800" dirty="0" smtClean="0">
                <a:solidFill>
                  <a:schemeClr val="bg1"/>
                </a:solidFill>
              </a:rPr>
              <a:t>万円程度）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044180" y="4149080"/>
            <a:ext cx="3055645" cy="666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>
                <a:solidFill>
                  <a:schemeClr val="bg1"/>
                </a:solidFill>
              </a:rPr>
              <a:t>ホワイトカラー・公務員</a:t>
            </a:r>
            <a:r>
              <a:rPr kumimoji="1" lang="ja-JP" altLang="en-US" sz="2800" dirty="0" smtClean="0">
                <a:solidFill>
                  <a:schemeClr val="bg1"/>
                </a:solidFill>
              </a:rPr>
              <a:t>クラス</a:t>
            </a:r>
            <a:endParaRPr kumimoji="1" lang="en-US" altLang="ja-JP" sz="2800" dirty="0" smtClean="0">
              <a:solidFill>
                <a:schemeClr val="bg1"/>
              </a:solidFill>
            </a:endParaRPr>
          </a:p>
          <a:p>
            <a:r>
              <a:rPr kumimoji="1" lang="ja-JP" altLang="en-US" sz="2800" dirty="0" smtClean="0">
                <a:solidFill>
                  <a:schemeClr val="bg1"/>
                </a:solidFill>
              </a:rPr>
              <a:t>（年収</a:t>
            </a:r>
            <a:r>
              <a:rPr lang="en-US" altLang="ja-JP" sz="2800" dirty="0" smtClean="0">
                <a:solidFill>
                  <a:schemeClr val="bg1"/>
                </a:solidFill>
              </a:rPr>
              <a:t>2</a:t>
            </a:r>
            <a:r>
              <a:rPr kumimoji="1" lang="en-US" altLang="ja-JP" sz="2800" dirty="0" smtClean="0">
                <a:solidFill>
                  <a:schemeClr val="bg1"/>
                </a:solidFill>
              </a:rPr>
              <a:t>0-80</a:t>
            </a:r>
            <a:r>
              <a:rPr kumimoji="1" lang="ja-JP" altLang="en-US" sz="2800" dirty="0" smtClean="0">
                <a:solidFill>
                  <a:schemeClr val="bg1"/>
                </a:solidFill>
              </a:rPr>
              <a:t>万円程度）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158760" y="3212976"/>
            <a:ext cx="2832828" cy="666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外資系企業勤務クラス</a:t>
            </a:r>
            <a:endParaRPr kumimoji="1" lang="en-US" altLang="ja-JP" sz="2800" dirty="0" smtClean="0"/>
          </a:p>
          <a:p>
            <a:r>
              <a:rPr kumimoji="1" lang="ja-JP" altLang="en-US" sz="2800" dirty="0" smtClean="0"/>
              <a:t>（年収</a:t>
            </a:r>
            <a:r>
              <a:rPr kumimoji="1" lang="en-US" altLang="ja-JP" sz="2800" dirty="0" smtClean="0"/>
              <a:t>80-200</a:t>
            </a:r>
            <a:r>
              <a:rPr kumimoji="1" lang="ja-JP" altLang="en-US" sz="2800" dirty="0" smtClean="0"/>
              <a:t>万円程度）</a:t>
            </a:r>
            <a:endParaRPr kumimoji="1" lang="ja-JP" altLang="en-US" sz="28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506612" y="2044216"/>
            <a:ext cx="21371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駐在員・会社役員</a:t>
            </a:r>
            <a:endParaRPr lang="en-US" altLang="ja-JP" sz="2800" dirty="0" smtClean="0"/>
          </a:p>
          <a:p>
            <a:r>
              <a:rPr kumimoji="1" lang="ja-JP" altLang="en-US" sz="2800" dirty="0" smtClean="0"/>
              <a:t>クラス</a:t>
            </a:r>
            <a:endParaRPr kumimoji="1" lang="en-US" altLang="ja-JP" sz="2800" dirty="0" smtClean="0"/>
          </a:p>
          <a:p>
            <a:r>
              <a:rPr kumimoji="1" lang="ja-JP" altLang="en-US" sz="2800" dirty="0" smtClean="0"/>
              <a:t>（年収</a:t>
            </a:r>
            <a:r>
              <a:rPr lang="en-US" altLang="ja-JP" sz="2800" dirty="0"/>
              <a:t>2</a:t>
            </a:r>
            <a:r>
              <a:rPr kumimoji="1" lang="en-US" altLang="ja-JP" sz="2800" dirty="0" smtClean="0"/>
              <a:t>00</a:t>
            </a:r>
            <a:r>
              <a:rPr kumimoji="1" lang="ja-JP" altLang="en-US" sz="2800" dirty="0" smtClean="0"/>
              <a:t>万円超）</a:t>
            </a:r>
            <a:endParaRPr kumimoji="1" lang="ja-JP" altLang="en-US" sz="28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48787" y="1648253"/>
            <a:ext cx="15552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3200" dirty="0" smtClean="0"/>
              <a:t>①補修部品</a:t>
            </a:r>
            <a:endParaRPr kumimoji="1" lang="en-US" altLang="ja-JP" sz="3200" dirty="0" smtClean="0"/>
          </a:p>
          <a:p>
            <a:pPr algn="l"/>
            <a:r>
              <a:rPr lang="ja-JP" altLang="en-US" sz="3200" dirty="0" smtClean="0"/>
              <a:t>②価格</a:t>
            </a:r>
            <a:endParaRPr lang="en-US" altLang="ja-JP" sz="3200" dirty="0" smtClean="0"/>
          </a:p>
          <a:p>
            <a:pPr algn="l"/>
            <a:r>
              <a:rPr kumimoji="1" lang="ja-JP" altLang="en-US" sz="3200" dirty="0" smtClean="0"/>
              <a:t>③実車確認</a:t>
            </a:r>
            <a:endParaRPr kumimoji="1" lang="ja-JP" altLang="en-US" sz="3200" dirty="0"/>
          </a:p>
        </p:txBody>
      </p:sp>
      <p:sp>
        <p:nvSpPr>
          <p:cNvPr id="17" name="角丸四角形 16"/>
          <p:cNvSpPr/>
          <p:nvPr/>
        </p:nvSpPr>
        <p:spPr bwMode="auto">
          <a:xfrm>
            <a:off x="712004" y="1469708"/>
            <a:ext cx="1829074" cy="1528615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11731" y="1141874"/>
            <a:ext cx="1829347" cy="4206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車両選択基準</a:t>
            </a:r>
            <a:endParaRPr kumimoji="1" lang="ja-JP" altLang="en-US" sz="32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9785003"/>
      </p:ext>
    </p:extLst>
  </p:cSld>
  <p:clrMapOvr>
    <a:masterClrMapping/>
  </p:clrMapOvr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00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50" charset="-128"/>
          </a:defRPr>
        </a:defPPr>
      </a:lstStyle>
    </a:spDef>
    <a:lnDef>
      <a:spPr bwMode="auto">
        <a:noFill/>
        <a:ln w="1270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00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21626</TotalTime>
  <Words>365</Words>
  <Application>Microsoft Office PowerPoint</Application>
  <PresentationFormat>画面に合わせる (4:3)</PresentationFormat>
  <Paragraphs>147</Paragraphs>
  <Slides>15</Slides>
  <Notes>15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6" baseType="lpstr">
      <vt:lpstr>Profile</vt:lpstr>
      <vt:lpstr>東アフリカにおける中古部品流通と中古車流通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taneya</dc:creator>
  <cp:lastModifiedBy>山田</cp:lastModifiedBy>
  <cp:revision>605</cp:revision>
  <cp:lastPrinted>2014-10-12T15:10:29Z</cp:lastPrinted>
  <dcterms:created xsi:type="dcterms:W3CDTF">1601-01-01T00:00:00Z</dcterms:created>
  <dcterms:modified xsi:type="dcterms:W3CDTF">2016-02-25T08:11:44Z</dcterms:modified>
</cp:coreProperties>
</file>